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1"/>
  </p:notesMasterIdLst>
  <p:sldIdLst>
    <p:sldId id="285" r:id="rId2"/>
    <p:sldId id="307" r:id="rId3"/>
    <p:sldId id="309" r:id="rId4"/>
    <p:sldId id="320" r:id="rId5"/>
    <p:sldId id="374" r:id="rId6"/>
    <p:sldId id="312" r:id="rId7"/>
    <p:sldId id="362" r:id="rId8"/>
    <p:sldId id="363" r:id="rId9"/>
    <p:sldId id="364" r:id="rId10"/>
    <p:sldId id="365" r:id="rId11"/>
    <p:sldId id="366" r:id="rId12"/>
    <p:sldId id="367" r:id="rId13"/>
    <p:sldId id="373" r:id="rId14"/>
    <p:sldId id="370" r:id="rId15"/>
    <p:sldId id="372" r:id="rId16"/>
    <p:sldId id="369" r:id="rId17"/>
    <p:sldId id="371" r:id="rId18"/>
    <p:sldId id="345" r:id="rId19"/>
    <p:sldId id="308" r:id="rId2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DE0E3"/>
    <a:srgbClr val="EAF0F2"/>
    <a:srgbClr val="99FF99"/>
    <a:srgbClr val="FFFFCC"/>
    <a:srgbClr val="FF0000"/>
    <a:srgbClr val="04A804"/>
    <a:srgbClr val="05DD05"/>
    <a:srgbClr val="29E33B"/>
    <a:srgbClr val="037F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4231" autoAdjust="0"/>
  </p:normalViewPr>
  <p:slideViewPr>
    <p:cSldViewPr>
      <p:cViewPr>
        <p:scale>
          <a:sx n="90" d="100"/>
          <a:sy n="90" d="100"/>
        </p:scale>
        <p:origin x="-1416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082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019F02-2D16-4182-9EA6-F252BE448A41}" type="datetimeFigureOut">
              <a:rPr lang="fr-FR"/>
              <a:pPr>
                <a:defRPr/>
              </a:pPr>
              <a:t>08/11/2012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BDBA2F-3F6D-4115-B631-37C586A1ECD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772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728E0C6-D354-462B-84A4-8DE377BD6D35}" type="slidenum">
              <a:rPr lang="fr-FR" sz="1200">
                <a:latin typeface="Calibri" pitchFamily="34" charset="0"/>
              </a:rPr>
              <a:pPr algn="r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728E0C6-D354-462B-84A4-8DE377BD6D35}" type="slidenum">
              <a:rPr lang="fr-FR" sz="1200">
                <a:latin typeface="Calibri" pitchFamily="34" charset="0"/>
              </a:rPr>
              <a:pPr algn="r"/>
              <a:t>19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solidFill>
          <a:srgbClr val="DDE0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95536" y="31884"/>
            <a:ext cx="8157592" cy="1143000"/>
          </a:xfrm>
        </p:spPr>
        <p:txBody>
          <a:bodyPr/>
          <a:lstStyle>
            <a:lvl1pPr algn="l">
              <a:defRPr sz="4000" b="1"/>
            </a:lvl1pPr>
          </a:lstStyle>
          <a:p>
            <a:r>
              <a:rPr lang="en-US" noProof="0" dirty="0" smtClean="0"/>
              <a:t>Title</a:t>
            </a:r>
            <a:endParaRPr lang="en-US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/>
          <a:lstStyle/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Quatrième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Cinquième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  <p:sp>
        <p:nvSpPr>
          <p:cNvPr id="10" name="ZoneTexte 9"/>
          <p:cNvSpPr txBox="1">
            <a:spLocks noChangeArrowheads="1"/>
          </p:cNvSpPr>
          <p:nvPr userDrawn="1"/>
        </p:nvSpPr>
        <p:spPr bwMode="auto">
          <a:xfrm>
            <a:off x="5868144" y="6328063"/>
            <a:ext cx="32758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dirty="0" smtClean="0">
                <a:solidFill>
                  <a:schemeClr val="bg1"/>
                </a:solidFill>
                <a:latin typeface="Arial Black" pitchFamily="34" charset="0"/>
                <a:ea typeface="Verdana" pitchFamily="34" charset="0"/>
                <a:cs typeface="Verdana" pitchFamily="34" charset="0"/>
              </a:rPr>
              <a:t> HVC2012  | </a:t>
            </a:r>
            <a:r>
              <a:rPr lang="fr-FR" baseline="0" dirty="0" smtClean="0">
                <a:solidFill>
                  <a:schemeClr val="bg1"/>
                </a:solidFill>
                <a:latin typeface="Arial Black" pitchFamily="34" charset="0"/>
                <a:ea typeface="Verdana" pitchFamily="34" charset="0"/>
                <a:cs typeface="Verdana" pitchFamily="34" charset="0"/>
              </a:rPr>
              <a:t>  8-Nov-12</a:t>
            </a:r>
            <a:endParaRPr lang="fr-FR" sz="2000" dirty="0" smtClean="0">
              <a:solidFill>
                <a:schemeClr val="bg1"/>
              </a:solidFill>
              <a:latin typeface="Arial Black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300506"/>
            <a:ext cx="2013876" cy="45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E0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33575"/>
            <a:ext cx="91440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pic>
        <p:nvPicPr>
          <p:cNvPr id="7" name="Picture 4" descr="D:\Users\ofer\Desktop\19.4.11\seeker_logo_2011_with_text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08520" y="6018300"/>
            <a:ext cx="864096" cy="83969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wasp.org/index.php/Category:Israel" TargetMode="External"/><Relationship Id="rId2" Type="http://schemas.openxmlformats.org/officeDocument/2006/relationships/hyperlink" Target="http://www.owasp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0"/>
          <p:cNvSpPr txBox="1">
            <a:spLocks noChangeArrowheads="1"/>
          </p:cNvSpPr>
          <p:nvPr/>
        </p:nvSpPr>
        <p:spPr bwMode="auto">
          <a:xfrm>
            <a:off x="5113338" y="3552825"/>
            <a:ext cx="129540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>
                <a:solidFill>
                  <a:schemeClr val="bg1"/>
                </a:solidFill>
                <a:latin typeface="Calibri" pitchFamily="34" charset="0"/>
              </a:rPr>
              <a:t>Application </a:t>
            </a:r>
          </a:p>
          <a:p>
            <a:pPr algn="ctr">
              <a:lnSpc>
                <a:spcPct val="90000"/>
              </a:lnSpc>
            </a:pPr>
            <a:r>
              <a:rPr lang="fr-FR" sz="1600">
                <a:solidFill>
                  <a:schemeClr val="bg1"/>
                </a:solidFill>
                <a:latin typeface="Calibri" pitchFamily="34" charset="0"/>
              </a:rPr>
              <a:t>Performance</a:t>
            </a:r>
          </a:p>
          <a:p>
            <a:pPr algn="ctr">
              <a:lnSpc>
                <a:spcPct val="90000"/>
              </a:lnSpc>
            </a:pPr>
            <a:r>
              <a:rPr lang="fr-FR" sz="1600">
                <a:solidFill>
                  <a:schemeClr val="bg1"/>
                </a:solidFill>
                <a:latin typeface="Calibri" pitchFamily="34" charset="0"/>
              </a:rPr>
              <a:t>Monitoring</a:t>
            </a:r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354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229165" y="1243786"/>
            <a:ext cx="8950848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800" b="1" cap="small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ea typeface="Verdana" pitchFamily="34" charset="0"/>
                <a:cs typeface="Verdana" pitchFamily="34" charset="0"/>
              </a:rPr>
              <a:t>A Vulnerability or a Bug?</a:t>
            </a:r>
          </a:p>
          <a:p>
            <a:r>
              <a:rPr lang="en-US" sz="4000" b="1" cap="small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ea typeface="Verdana" pitchFamily="34" charset="0"/>
                <a:cs typeface="Verdana" pitchFamily="34" charset="0"/>
              </a:rPr>
              <a:t>What’s The Difference Anyway?</a:t>
            </a:r>
          </a:p>
          <a:p>
            <a:endParaRPr lang="en-US" sz="2400" b="1" cap="small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b="1" cap="small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ea typeface="Verdana" pitchFamily="34" charset="0"/>
                <a:cs typeface="Verdana" pitchFamily="34" charset="0"/>
              </a:rPr>
              <a:t>Security Software Verification as Part of the SDLC</a:t>
            </a:r>
            <a:endParaRPr lang="en-US" sz="2400" b="1" cap="small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2777" y="3846836"/>
            <a:ext cx="275748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Ofer Maor</a:t>
            </a:r>
          </a:p>
          <a:p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CTO</a:t>
            </a:r>
          </a:p>
          <a:p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" name="Picture 4" descr="D:\Users\ofer\Desktop\19.4.11\seeker_logo_2011_with_tex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0"/>
            <a:ext cx="1482005" cy="1440160"/>
          </a:xfrm>
          <a:prstGeom prst="rect">
            <a:avLst/>
          </a:prstGeom>
          <a:noFill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5733256"/>
            <a:ext cx="22299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216565" y="3776745"/>
            <a:ext cx="237917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HVC2012</a:t>
            </a:r>
          </a:p>
          <a:p>
            <a:pPr algn="just"/>
            <a:endParaRPr lang="en-US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  Nov 2012</a:t>
            </a:r>
          </a:p>
          <a:p>
            <a:pPr algn="just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Haifa, Israel</a:t>
            </a:r>
          </a:p>
          <a:p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348880"/>
            <a:ext cx="8496944" cy="1143000"/>
          </a:xfrm>
        </p:spPr>
        <p:txBody>
          <a:bodyPr/>
          <a:lstStyle/>
          <a:p>
            <a:pPr algn="ctr"/>
            <a:r>
              <a:rPr lang="en-US" sz="13800" dirty="0" smtClean="0"/>
              <a:t>DEMO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62711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Vulnerability </a:t>
            </a:r>
            <a:r>
              <a:rPr lang="en-US" sz="3600" dirty="0" err="1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vs</a:t>
            </a:r>
            <a:r>
              <a:rPr lang="en-US" sz="3600" dirty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748464" cy="4857403"/>
          </a:xfrm>
        </p:spPr>
        <p:txBody>
          <a:bodyPr/>
          <a:lstStyle/>
          <a:p>
            <a:r>
              <a:rPr lang="en-US" dirty="0" smtClean="0"/>
              <a:t>Different, but Similar</a:t>
            </a:r>
          </a:p>
          <a:p>
            <a:r>
              <a:rPr lang="en-US" dirty="0" smtClean="0"/>
              <a:t>Inherently – It’s a Problem in the Code</a:t>
            </a:r>
          </a:p>
          <a:p>
            <a:r>
              <a:rPr lang="en-US" dirty="0" smtClean="0"/>
              <a:t>But There is a Difference…</a:t>
            </a:r>
          </a:p>
          <a:p>
            <a:pPr lvl="1"/>
            <a:r>
              <a:rPr lang="en-US" dirty="0" smtClean="0"/>
              <a:t>Bug: Something should work, but doesn’t. </a:t>
            </a:r>
          </a:p>
          <a:p>
            <a:pPr lvl="1"/>
            <a:r>
              <a:rPr lang="en-US" dirty="0" smtClean="0"/>
              <a:t>Vulnerability: Something works, but shouldn’t</a:t>
            </a:r>
          </a:p>
          <a:p>
            <a:r>
              <a:rPr lang="en-US" dirty="0" smtClean="0"/>
              <a:t>Findings Vulnerabilities is Harder…</a:t>
            </a:r>
          </a:p>
          <a:p>
            <a:pPr lvl="1"/>
            <a:r>
              <a:rPr lang="en-US" dirty="0" smtClean="0"/>
              <a:t>No specific specifications to compare to</a:t>
            </a:r>
          </a:p>
          <a:p>
            <a:pPr lvl="1"/>
            <a:r>
              <a:rPr lang="en-US" dirty="0" smtClean="0"/>
              <a:t>Infinite possibilities…</a:t>
            </a:r>
          </a:p>
        </p:txBody>
      </p:sp>
    </p:spTree>
    <p:extLst>
      <p:ext uri="{BB962C8B-B14F-4D97-AF65-F5344CB8AC3E}">
        <p14:creationId xmlns:p14="http://schemas.microsoft.com/office/powerpoint/2010/main" val="39534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Quality, Quality,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4857403"/>
          </a:xfrm>
        </p:spPr>
        <p:txBody>
          <a:bodyPr/>
          <a:lstStyle/>
          <a:p>
            <a:r>
              <a:rPr lang="en-US" dirty="0" smtClean="0"/>
              <a:t>Nonetheless, it </a:t>
            </a:r>
            <a:r>
              <a:rPr lang="en-US" b="1" i="1" dirty="0" smtClean="0"/>
              <a:t>is</a:t>
            </a:r>
            <a:r>
              <a:rPr lang="en-US" i="1" dirty="0" smtClean="0"/>
              <a:t> </a:t>
            </a:r>
            <a:r>
              <a:rPr lang="en-US" dirty="0" smtClean="0"/>
              <a:t>another bug… </a:t>
            </a:r>
          </a:p>
          <a:p>
            <a:r>
              <a:rPr lang="en-US" dirty="0" smtClean="0"/>
              <a:t>We need to avoid it… </a:t>
            </a:r>
          </a:p>
          <a:p>
            <a:r>
              <a:rPr lang="en-US" dirty="0" smtClean="0"/>
              <a:t>If we can’t avoid it, we need to find it… </a:t>
            </a:r>
          </a:p>
          <a:p>
            <a:r>
              <a:rPr lang="en-US" dirty="0" smtClean="0"/>
              <a:t>Once we find it, we need to fix it…</a:t>
            </a:r>
          </a:p>
          <a:p>
            <a:r>
              <a:rPr lang="en-US" dirty="0" smtClean="0"/>
              <a:t>And then retest it… </a:t>
            </a:r>
          </a:p>
          <a:p>
            <a:r>
              <a:rPr lang="en-US" dirty="0" smtClean="0"/>
              <a:t>Until it’s verified. </a:t>
            </a:r>
          </a:p>
          <a:p>
            <a:r>
              <a:rPr lang="en-US" dirty="0" smtClean="0"/>
              <a:t>Therefore…</a:t>
            </a:r>
          </a:p>
          <a:p>
            <a:pPr marL="0" indent="0" algn="ctr">
              <a:buNone/>
            </a:pPr>
            <a:r>
              <a:rPr lang="en-US" b="1" dirty="0"/>
              <a:t>Security is </a:t>
            </a:r>
            <a:r>
              <a:rPr lang="en-US" b="1" dirty="0" smtClean="0"/>
              <a:t>“</a:t>
            </a:r>
            <a:r>
              <a:rPr lang="en-US" b="1" dirty="0"/>
              <a:t>just” </a:t>
            </a:r>
            <a:r>
              <a:rPr lang="en-US" b="1" dirty="0" smtClean="0"/>
              <a:t>Another </a:t>
            </a:r>
            <a:r>
              <a:rPr lang="en-US" b="1" dirty="0"/>
              <a:t>Quality Issue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548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Quality, Quality,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4857403"/>
          </a:xfrm>
        </p:spPr>
        <p:txBody>
          <a:bodyPr/>
          <a:lstStyle/>
          <a:p>
            <a:r>
              <a:rPr lang="en-US" dirty="0" smtClean="0"/>
              <a:t>Early Detection – A Must</a:t>
            </a:r>
          </a:p>
          <a:p>
            <a:r>
              <a:rPr lang="en-US" dirty="0" smtClean="0"/>
              <a:t>Late Detection…</a:t>
            </a:r>
          </a:p>
          <a:p>
            <a:pPr lvl="1"/>
            <a:r>
              <a:rPr lang="en-US" dirty="0" smtClean="0"/>
              <a:t>High Cost of Remediation    </a:t>
            </a:r>
          </a:p>
          <a:p>
            <a:pPr marL="457200" lvl="1" indent="0">
              <a:buNone/>
            </a:pPr>
            <a:r>
              <a:rPr lang="en-US" i="1" dirty="0"/>
              <a:t>	</a:t>
            </a:r>
            <a:r>
              <a:rPr lang="en-US" i="1" dirty="0" smtClean="0"/>
              <a:t>(1, 6, 15, 100) </a:t>
            </a:r>
          </a:p>
          <a:p>
            <a:pPr marL="457200" lvl="1" indent="0">
              <a:buNone/>
            </a:pPr>
            <a:endParaRPr lang="en-US" i="1" dirty="0" smtClean="0"/>
          </a:p>
          <a:p>
            <a:pPr lvl="1"/>
            <a:r>
              <a:rPr lang="en-US" dirty="0" smtClean="0"/>
              <a:t>Delay in Deployment</a:t>
            </a:r>
          </a:p>
          <a:p>
            <a:pPr marL="457200" lvl="1" indent="0">
              <a:buNone/>
            </a:pPr>
            <a:r>
              <a:rPr lang="en-US" dirty="0" smtClean="0"/>
              <a:t>		or… </a:t>
            </a:r>
          </a:p>
          <a:p>
            <a:pPr lvl="1"/>
            <a:r>
              <a:rPr lang="en-US" dirty="0" smtClean="0"/>
              <a:t>Risk in Production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567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 for Security (Secure DLC)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4857403"/>
          </a:xfrm>
        </p:spPr>
        <p:txBody>
          <a:bodyPr/>
          <a:lstStyle/>
          <a:p>
            <a:r>
              <a:rPr lang="en-US" dirty="0" smtClean="0"/>
              <a:t>Secure Development Lifecycle – A Must</a:t>
            </a:r>
          </a:p>
          <a:p>
            <a:r>
              <a:rPr lang="en-US" dirty="0" smtClean="0"/>
              <a:t>Like Any Other Quality Aspect</a:t>
            </a:r>
          </a:p>
          <a:p>
            <a:pPr lvl="1"/>
            <a:r>
              <a:rPr lang="en-US" dirty="0" smtClean="0"/>
              <a:t>Start Early (Design)</a:t>
            </a:r>
          </a:p>
          <a:p>
            <a:pPr lvl="1"/>
            <a:r>
              <a:rPr lang="en-US" dirty="0" smtClean="0"/>
              <a:t>Code Right   </a:t>
            </a:r>
            <a:r>
              <a:rPr lang="en-US" i="1" dirty="0" smtClean="0"/>
              <a:t>(Yeah Right…) </a:t>
            </a:r>
          </a:p>
          <a:p>
            <a:pPr lvl="1"/>
            <a:r>
              <a:rPr lang="en-US" dirty="0" smtClean="0"/>
              <a:t>Test Early, Test Plenty</a:t>
            </a:r>
          </a:p>
          <a:p>
            <a:pPr lvl="1"/>
            <a:r>
              <a:rPr lang="en-US" dirty="0" smtClean="0"/>
              <a:t>Fix</a:t>
            </a:r>
          </a:p>
          <a:p>
            <a:pPr lvl="1"/>
            <a:r>
              <a:rPr lang="en-US" dirty="0" smtClean="0"/>
              <a:t>Retest</a:t>
            </a:r>
          </a:p>
          <a:p>
            <a:pPr lvl="1"/>
            <a:r>
              <a:rPr lang="en-US" dirty="0" smtClean="0"/>
              <a:t>Repeat… (This loop has to end sometime…)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320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1884"/>
            <a:ext cx="8568952" cy="1143000"/>
          </a:xfrm>
        </p:spPr>
        <p:txBody>
          <a:bodyPr/>
          <a:lstStyle/>
          <a:p>
            <a:r>
              <a:rPr lang="en-US" sz="3600" dirty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Real Risk </a:t>
            </a:r>
            <a:r>
              <a:rPr lang="en-US" sz="3600" dirty="0" err="1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vs</a:t>
            </a:r>
            <a:r>
              <a:rPr lang="en-US" sz="3600" dirty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Bad Coding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4857403"/>
          </a:xfrm>
        </p:spPr>
        <p:txBody>
          <a:bodyPr/>
          <a:lstStyle/>
          <a:p>
            <a:r>
              <a:rPr lang="en-US" dirty="0" smtClean="0"/>
              <a:t>Insecure Code – Wide Definition</a:t>
            </a:r>
          </a:p>
          <a:p>
            <a:r>
              <a:rPr lang="en-US" dirty="0" smtClean="0"/>
              <a:t>Not All Bad Practices Lead to Vulnerabilities</a:t>
            </a:r>
          </a:p>
          <a:p>
            <a:r>
              <a:rPr lang="en-US" dirty="0" smtClean="0"/>
              <a:t>Not All Vulnerabilities Are Exploitable</a:t>
            </a:r>
          </a:p>
          <a:p>
            <a:r>
              <a:rPr lang="en-US" dirty="0" smtClean="0"/>
              <a:t>Need to Define What is “Insecure”</a:t>
            </a:r>
          </a:p>
          <a:p>
            <a:pPr lvl="1"/>
            <a:r>
              <a:rPr lang="en-US" dirty="0"/>
              <a:t>Identify Real Risk </a:t>
            </a:r>
          </a:p>
          <a:p>
            <a:pPr lvl="1"/>
            <a:r>
              <a:rPr lang="en-US" dirty="0" smtClean="0"/>
              <a:t>Assess Business Impact</a:t>
            </a:r>
          </a:p>
          <a:p>
            <a:pPr lvl="1"/>
            <a:r>
              <a:rPr lang="en-US" dirty="0" smtClean="0"/>
              <a:t>Analyze Affected Data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505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QA &amp; Application 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4857403"/>
          </a:xfrm>
        </p:spPr>
        <p:txBody>
          <a:bodyPr/>
          <a:lstStyle/>
          <a:p>
            <a:r>
              <a:rPr lang="en-US" dirty="0" smtClean="0"/>
              <a:t>If it’s “just another” Quality Issue – Responsibility for QA Team?</a:t>
            </a:r>
          </a:p>
          <a:p>
            <a:r>
              <a:rPr lang="en-US" dirty="0" smtClean="0"/>
              <a:t>Yes, But…</a:t>
            </a:r>
          </a:p>
          <a:p>
            <a:pPr lvl="1"/>
            <a:r>
              <a:rPr lang="en-US" dirty="0" smtClean="0"/>
              <a:t>Different Mind Set</a:t>
            </a:r>
          </a:p>
          <a:p>
            <a:pPr lvl="1"/>
            <a:r>
              <a:rPr lang="en-US" dirty="0" smtClean="0"/>
              <a:t>Lack of Security Knowhow</a:t>
            </a:r>
          </a:p>
          <a:p>
            <a:pPr lvl="1"/>
            <a:r>
              <a:rPr lang="en-US" dirty="0" smtClean="0"/>
              <a:t>Lack of Skill</a:t>
            </a:r>
          </a:p>
          <a:p>
            <a:pPr lvl="1"/>
            <a:r>
              <a:rPr lang="en-US" dirty="0" smtClean="0"/>
              <a:t>Lack of Tools</a:t>
            </a:r>
          </a:p>
          <a:p>
            <a:pPr lvl="1"/>
            <a:r>
              <a:rPr lang="en-US" dirty="0" smtClean="0"/>
              <a:t>Existing Tools Not Targeting QA… </a:t>
            </a:r>
          </a:p>
          <a:p>
            <a:pPr lvl="1"/>
            <a:r>
              <a:rPr lang="en-US" dirty="0" smtClean="0"/>
              <a:t>Expensive to Outsource (Security Services)</a:t>
            </a:r>
          </a:p>
        </p:txBody>
      </p:sp>
    </p:spTree>
    <p:extLst>
      <p:ext uri="{BB962C8B-B14F-4D97-AF65-F5344CB8AC3E}">
        <p14:creationId xmlns:p14="http://schemas.microsoft.com/office/powerpoint/2010/main" val="198842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So… What Can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4857403"/>
          </a:xfrm>
        </p:spPr>
        <p:txBody>
          <a:bodyPr/>
          <a:lstStyle/>
          <a:p>
            <a:r>
              <a:rPr lang="en-US" dirty="0"/>
              <a:t>Empowering QA for Security </a:t>
            </a:r>
            <a:r>
              <a:rPr lang="en-US" dirty="0" smtClean="0"/>
              <a:t>Testing</a:t>
            </a:r>
            <a:r>
              <a:rPr lang="en-US" dirty="0"/>
              <a:t> </a:t>
            </a:r>
            <a:r>
              <a:rPr lang="en-US" dirty="0" smtClean="0"/>
              <a:t>through Automatic Security Testing</a:t>
            </a:r>
            <a:endParaRPr lang="en-US" dirty="0"/>
          </a:p>
          <a:p>
            <a:r>
              <a:rPr lang="en-US" dirty="0" smtClean="0"/>
              <a:t>Automatic Solution That Is…</a:t>
            </a:r>
          </a:p>
          <a:p>
            <a:pPr lvl="1"/>
            <a:r>
              <a:rPr lang="en-US" dirty="0" smtClean="0"/>
              <a:t>Reliable &amp; Repeatable</a:t>
            </a:r>
          </a:p>
          <a:p>
            <a:pPr lvl="1"/>
            <a:r>
              <a:rPr lang="en-US" dirty="0" smtClean="0"/>
              <a:t>Requires No Security Expertise </a:t>
            </a:r>
          </a:p>
          <a:p>
            <a:pPr lvl="1"/>
            <a:r>
              <a:rPr lang="en-US" dirty="0" smtClean="0"/>
              <a:t>Accurate &amp; Relevant Results (No FP/FN)</a:t>
            </a:r>
          </a:p>
          <a:p>
            <a:pPr lvl="1"/>
            <a:r>
              <a:rPr lang="en-US" dirty="0" smtClean="0"/>
              <a:t>Provides Results Usable by Developers</a:t>
            </a:r>
          </a:p>
          <a:p>
            <a:pPr lvl="1"/>
            <a:r>
              <a:rPr lang="en-US" dirty="0" smtClean="0"/>
              <a:t>Easy to Integrate (Continuous Integration, Ticketing Integration, Fix Tracking, Verification) </a:t>
            </a:r>
          </a:p>
        </p:txBody>
      </p:sp>
    </p:spTree>
    <p:extLst>
      <p:ext uri="{BB962C8B-B14F-4D97-AF65-F5344CB8AC3E}">
        <p14:creationId xmlns:p14="http://schemas.microsoft.com/office/powerpoint/2010/main" val="317054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1884"/>
            <a:ext cx="8352928" cy="1143000"/>
          </a:xfrm>
        </p:spPr>
        <p:txBody>
          <a:bodyPr/>
          <a:lstStyle/>
          <a:p>
            <a:r>
              <a:rPr lang="en-US" sz="3600" dirty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640960" cy="4857403"/>
          </a:xfrm>
        </p:spPr>
        <p:txBody>
          <a:bodyPr/>
          <a:lstStyle/>
          <a:p>
            <a:r>
              <a:rPr lang="en-US" dirty="0" smtClean="0"/>
              <a:t>Application Security – A Real Problem</a:t>
            </a:r>
          </a:p>
          <a:p>
            <a:r>
              <a:rPr lang="en-US" dirty="0" smtClean="0"/>
              <a:t>Vulnerability – “Just” Another Bug</a:t>
            </a:r>
          </a:p>
          <a:p>
            <a:r>
              <a:rPr lang="en-US" dirty="0" smtClean="0"/>
              <a:t>Vulnerabilities Must be Eliminated by R&amp;D</a:t>
            </a:r>
          </a:p>
          <a:p>
            <a:r>
              <a:rPr lang="en-US" dirty="0" smtClean="0"/>
              <a:t>Application Security – A Quality Issue</a:t>
            </a:r>
          </a:p>
          <a:p>
            <a:r>
              <a:rPr lang="en-US" dirty="0" smtClean="0"/>
              <a:t>QA Teams Must Acquire Capabilities</a:t>
            </a:r>
          </a:p>
          <a:p>
            <a:r>
              <a:rPr lang="en-US" dirty="0" smtClean="0"/>
              <a:t>Automation – The Right Solution for Application Security Testing in QA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71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0"/>
          <p:cNvSpPr txBox="1">
            <a:spLocks noChangeArrowheads="1"/>
          </p:cNvSpPr>
          <p:nvPr/>
        </p:nvSpPr>
        <p:spPr bwMode="auto">
          <a:xfrm>
            <a:off x="5113338" y="3552825"/>
            <a:ext cx="129540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>
                <a:solidFill>
                  <a:schemeClr val="bg1"/>
                </a:solidFill>
                <a:latin typeface="Calibri" pitchFamily="34" charset="0"/>
              </a:rPr>
              <a:t>Application </a:t>
            </a:r>
          </a:p>
          <a:p>
            <a:pPr algn="ctr">
              <a:lnSpc>
                <a:spcPct val="90000"/>
              </a:lnSpc>
            </a:pPr>
            <a:r>
              <a:rPr lang="fr-FR" sz="1600">
                <a:solidFill>
                  <a:schemeClr val="bg1"/>
                </a:solidFill>
                <a:latin typeface="Calibri" pitchFamily="34" charset="0"/>
              </a:rPr>
              <a:t>Performance</a:t>
            </a:r>
          </a:p>
          <a:p>
            <a:pPr algn="ctr">
              <a:lnSpc>
                <a:spcPct val="90000"/>
              </a:lnSpc>
            </a:pPr>
            <a:r>
              <a:rPr lang="fr-FR" sz="1600">
                <a:solidFill>
                  <a:schemeClr val="bg1"/>
                </a:solidFill>
                <a:latin typeface="Calibri" pitchFamily="34" charset="0"/>
              </a:rPr>
              <a:t>Monitoring</a:t>
            </a:r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354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229240" y="980728"/>
            <a:ext cx="765512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small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ea typeface="Verdana" pitchFamily="34" charset="0"/>
                <a:cs typeface="Verdana" pitchFamily="34" charset="0"/>
              </a:rPr>
              <a:t>Thank You!</a:t>
            </a:r>
          </a:p>
          <a:p>
            <a:pPr algn="ctr"/>
            <a:endParaRPr lang="en-US" sz="4800" b="1" cap="small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4800" b="1" cap="small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ea typeface="Verdana" pitchFamily="34" charset="0"/>
                <a:cs typeface="Verdana" pitchFamily="34" charset="0"/>
              </a:rPr>
              <a:t>Questions?</a:t>
            </a:r>
            <a:endParaRPr lang="en-US" sz="4800" b="1" cap="small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4077072"/>
            <a:ext cx="50405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Ofer Maor</a:t>
            </a:r>
          </a:p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ofer@quotium.com</a:t>
            </a:r>
          </a:p>
          <a:p>
            <a:endParaRPr lang="en-US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" name="Picture 4" descr="D:\Users\ofer\Desktop\19.4.11\seeker_logo_2011_with_tex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1995" y="116632"/>
            <a:ext cx="1482005" cy="1440160"/>
          </a:xfrm>
          <a:prstGeom prst="rect">
            <a:avLst/>
          </a:prstGeom>
          <a:noFill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5733256"/>
            <a:ext cx="22299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4857403"/>
          </a:xfrm>
        </p:spPr>
        <p:txBody>
          <a:bodyPr/>
          <a:lstStyle/>
          <a:p>
            <a:r>
              <a:rPr lang="en-US" dirty="0" smtClean="0"/>
              <a:t>Application Security 101</a:t>
            </a:r>
          </a:p>
          <a:p>
            <a:r>
              <a:rPr lang="en-US" dirty="0" smtClean="0"/>
              <a:t>Short Hacking Demo</a:t>
            </a:r>
          </a:p>
          <a:p>
            <a:r>
              <a:rPr lang="en-US" dirty="0" smtClean="0"/>
              <a:t>Vulnerability </a:t>
            </a:r>
            <a:r>
              <a:rPr lang="en-US" dirty="0" err="1" smtClean="0"/>
              <a:t>vs</a:t>
            </a:r>
            <a:r>
              <a:rPr lang="en-US" dirty="0" smtClean="0"/>
              <a:t> Bug</a:t>
            </a:r>
          </a:p>
          <a:p>
            <a:r>
              <a:rPr lang="en-US" dirty="0" smtClean="0"/>
              <a:t>Quality, Quality, Quality</a:t>
            </a:r>
          </a:p>
          <a:p>
            <a:r>
              <a:rPr lang="en-US" dirty="0"/>
              <a:t>Real Risk </a:t>
            </a:r>
            <a:r>
              <a:rPr lang="en-US" dirty="0" err="1"/>
              <a:t>vs</a:t>
            </a:r>
            <a:r>
              <a:rPr lang="en-US" dirty="0"/>
              <a:t> Bad Coding</a:t>
            </a:r>
          </a:p>
          <a:p>
            <a:r>
              <a:rPr lang="en-US" dirty="0" smtClean="0"/>
              <a:t>S for Security (Secure DLC)</a:t>
            </a:r>
          </a:p>
          <a:p>
            <a:r>
              <a:rPr lang="en-US" dirty="0"/>
              <a:t>QA &amp; Application Security? </a:t>
            </a:r>
          </a:p>
          <a:p>
            <a:r>
              <a:rPr lang="en-US" dirty="0" smtClean="0"/>
              <a:t>Q&amp;A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About</a:t>
            </a:r>
            <a:r>
              <a:rPr lang="en-US" dirty="0" smtClean="0"/>
              <a:t> </a:t>
            </a:r>
            <a:r>
              <a:rPr lang="en-US" sz="3600" dirty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Myself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/>
          <a:lstStyle/>
          <a:p>
            <a:r>
              <a:rPr lang="en-US" dirty="0" smtClean="0"/>
              <a:t>17 years in information/application security </a:t>
            </a:r>
          </a:p>
          <a:p>
            <a:pPr lvl="1">
              <a:buNone/>
            </a:pPr>
            <a:r>
              <a:rPr lang="en-US" dirty="0" smtClean="0"/>
              <a:t>(Over 10 years hands on penetration testing)</a:t>
            </a:r>
          </a:p>
          <a:p>
            <a:r>
              <a:rPr lang="en-US" dirty="0" smtClean="0"/>
              <a:t>Research, Development, Enhancement </a:t>
            </a:r>
          </a:p>
          <a:p>
            <a:pPr lvl="1"/>
            <a:r>
              <a:rPr lang="en-US" dirty="0" smtClean="0"/>
              <a:t>Attack &amp; Defense Techniques</a:t>
            </a:r>
          </a:p>
          <a:p>
            <a:pPr lvl="1"/>
            <a:r>
              <a:rPr lang="en-US" dirty="0" smtClean="0"/>
              <a:t>WAF / AppSec Testing Products</a:t>
            </a:r>
          </a:p>
          <a:p>
            <a:r>
              <a:rPr lang="en-US" dirty="0" smtClean="0"/>
              <a:t>Regular Speaker in Security Conferences</a:t>
            </a:r>
          </a:p>
          <a:p>
            <a:r>
              <a:rPr lang="en-US" dirty="0" smtClean="0"/>
              <a:t>OWASP Global Membership Committee &amp; Chairman of OWASP Israel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1884"/>
            <a:ext cx="8157592" cy="1164868"/>
          </a:xfrm>
        </p:spPr>
        <p:txBody>
          <a:bodyPr/>
          <a:lstStyle/>
          <a:p>
            <a:r>
              <a:rPr lang="en-US" sz="3600" dirty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About Quotium/Seeker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4929411"/>
          </a:xfrm>
        </p:spPr>
        <p:txBody>
          <a:bodyPr/>
          <a:lstStyle/>
          <a:p>
            <a:r>
              <a:rPr lang="en-US" dirty="0" smtClean="0"/>
              <a:t>Leader in Application Security Testing</a:t>
            </a:r>
          </a:p>
          <a:p>
            <a:r>
              <a:rPr lang="en-US" dirty="0" smtClean="0"/>
              <a:t>New Generation, Data Oriented Approach</a:t>
            </a:r>
          </a:p>
          <a:p>
            <a:pPr lvl="1"/>
            <a:r>
              <a:rPr lang="en-US" dirty="0" smtClean="0"/>
              <a:t>Analysis of application </a:t>
            </a:r>
            <a:r>
              <a:rPr lang="en-US" b="1" dirty="0" smtClean="0"/>
              <a:t>data and code</a:t>
            </a:r>
          </a:p>
          <a:p>
            <a:pPr lvl="1"/>
            <a:r>
              <a:rPr lang="en-US" dirty="0" smtClean="0"/>
              <a:t>Exploit verification to classify </a:t>
            </a:r>
            <a:r>
              <a:rPr lang="en-US" b="1" dirty="0" smtClean="0"/>
              <a:t>risk. </a:t>
            </a:r>
          </a:p>
          <a:p>
            <a:r>
              <a:rPr lang="en-US" dirty="0" smtClean="0"/>
              <a:t>Intuitive &amp; Easy to Use</a:t>
            </a:r>
          </a:p>
          <a:p>
            <a:r>
              <a:rPr lang="en-US" dirty="0" smtClean="0"/>
              <a:t>Enabling Security as part of QA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899" y="5407084"/>
            <a:ext cx="743150" cy="72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787" y="4875062"/>
            <a:ext cx="1875938" cy="4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310" y="5585342"/>
            <a:ext cx="2274488" cy="37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quotium.com/img/CoolVendo201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3808" y="4749193"/>
            <a:ext cx="1824321" cy="667180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683545"/>
            <a:ext cx="1189556" cy="732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 descr="SC Magazin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604" y="5407084"/>
            <a:ext cx="760789" cy="760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About</a:t>
            </a:r>
            <a:r>
              <a:rPr lang="en-US" dirty="0" smtClean="0"/>
              <a:t> </a:t>
            </a:r>
            <a:r>
              <a:rPr lang="en-US" sz="3600" dirty="0" smtClean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OWASP</a:t>
            </a:r>
            <a:endParaRPr lang="en-US" sz="3600" dirty="0">
              <a:ln>
                <a:solidFill>
                  <a:schemeClr val="accent1">
                    <a:alpha val="9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/>
          <a:lstStyle/>
          <a:p>
            <a:r>
              <a:rPr lang="en-US" sz="2800" dirty="0" smtClean="0"/>
              <a:t>Open Web &amp; Application Security Project</a:t>
            </a:r>
          </a:p>
          <a:p>
            <a:r>
              <a:rPr lang="en-US" sz="2800" dirty="0" smtClean="0"/>
              <a:t>World Wide Community Promoting </a:t>
            </a:r>
            <a:r>
              <a:rPr lang="en-US" sz="2800" dirty="0" err="1" smtClean="0"/>
              <a:t>AppSec</a:t>
            </a:r>
            <a:endParaRPr lang="en-US" sz="2800" dirty="0" smtClean="0"/>
          </a:p>
          <a:p>
            <a:r>
              <a:rPr lang="en-US" sz="2800" dirty="0" smtClean="0"/>
              <a:t>58 Companies, 52 Universities, 2000 Members</a:t>
            </a:r>
          </a:p>
          <a:p>
            <a:r>
              <a:rPr lang="en-US" sz="2800" dirty="0" smtClean="0"/>
              <a:t>Thousands of Articles, Presentations, Projects</a:t>
            </a:r>
          </a:p>
          <a:p>
            <a:r>
              <a:rPr lang="en-US" sz="2800" dirty="0" smtClean="0"/>
              <a:t>Over 20,000 Participants in Activities </a:t>
            </a:r>
          </a:p>
          <a:p>
            <a:r>
              <a:rPr lang="en-US" sz="2800" dirty="0" smtClean="0"/>
              <a:t>OWASP Israel – Local Israeli Chapter </a:t>
            </a:r>
          </a:p>
          <a:p>
            <a:r>
              <a:rPr lang="en-US" sz="2800" dirty="0" smtClean="0"/>
              <a:t>1 Annual Conference + Quarterly Meetings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hlinkClick r:id="rId2"/>
              </a:rPr>
              <a:t>www.owasp.org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>
                <a:hlinkClick r:id="rId3"/>
              </a:rPr>
              <a:t>www.owasp.org/index.php/Category:Israel</a:t>
            </a:r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</p:txBody>
      </p:sp>
      <p:pic>
        <p:nvPicPr>
          <p:cNvPr id="1026" name="Picture 2" descr="http://www.frogteam.co.il/images/owasp-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6632"/>
            <a:ext cx="3672408" cy="1078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1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Application Security 101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748464" cy="4857403"/>
          </a:xfrm>
        </p:spPr>
        <p:txBody>
          <a:bodyPr/>
          <a:lstStyle/>
          <a:p>
            <a:r>
              <a:rPr lang="en-US" dirty="0" smtClean="0"/>
              <a:t>What are Application Vulnerabilities?</a:t>
            </a:r>
          </a:p>
          <a:p>
            <a:r>
              <a:rPr lang="en-US" dirty="0" smtClean="0"/>
              <a:t>Application Security in Numbers:</a:t>
            </a:r>
          </a:p>
          <a:p>
            <a:pPr lvl="1"/>
            <a:r>
              <a:rPr lang="en-US" dirty="0" smtClean="0"/>
              <a:t>Over 97% of applications are vulnerable</a:t>
            </a:r>
          </a:p>
          <a:p>
            <a:pPr lvl="1"/>
            <a:r>
              <a:rPr lang="en-US" dirty="0" smtClean="0"/>
              <a:t>90% of attacks take place in app/data layer</a:t>
            </a:r>
          </a:p>
          <a:p>
            <a:pPr lvl="1"/>
            <a:r>
              <a:rPr lang="en-US" dirty="0" smtClean="0"/>
              <a:t>Spending over 1B$ annually, 40% growth</a:t>
            </a:r>
          </a:p>
          <a:p>
            <a:r>
              <a:rPr lang="en-US" dirty="0" smtClean="0"/>
              <a:t>Risk to Critical Data &amp; Business Processes</a:t>
            </a:r>
          </a:p>
          <a:p>
            <a:r>
              <a:rPr lang="en-US" dirty="0" smtClean="0"/>
              <a:t>Requires Mitigation as part of Software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Example #</a:t>
            </a:r>
            <a:r>
              <a:rPr lang="en-US" sz="3600" dirty="0" smtClean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1: </a:t>
            </a:r>
            <a:r>
              <a:rPr lang="en-US" sz="3600" dirty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SQL Injection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748464" cy="4857403"/>
          </a:xfrm>
        </p:spPr>
        <p:txBody>
          <a:bodyPr/>
          <a:lstStyle/>
          <a:p>
            <a:r>
              <a:rPr lang="en-US" sz="2400" dirty="0" smtClean="0"/>
              <a:t>URL</a:t>
            </a:r>
          </a:p>
          <a:p>
            <a:endParaRPr lang="en-US" sz="2400" dirty="0"/>
          </a:p>
          <a:p>
            <a:pPr>
              <a:spcBef>
                <a:spcPts val="1800"/>
              </a:spcBef>
            </a:pPr>
            <a:r>
              <a:rPr lang="en-US" sz="2400" dirty="0" smtClean="0"/>
              <a:t>Source Code: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827584" y="1772816"/>
            <a:ext cx="7848872" cy="43204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SearchBranch.aspx?p_address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=Athens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15922" y="2797391"/>
            <a:ext cx="7860533" cy="33123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Assembly </a:t>
            </a:r>
            <a:r>
              <a:rPr lang="en-US" sz="1200" b="1" dirty="0" err="1" smtClean="0">
                <a:solidFill>
                  <a:schemeClr val="tx1"/>
                </a:solidFill>
              </a:rPr>
              <a:t>Path:C</a:t>
            </a:r>
            <a:r>
              <a:rPr lang="en-US" sz="1200" b="1" dirty="0" smtClean="0">
                <a:solidFill>
                  <a:schemeClr val="tx1"/>
                </a:solidFill>
              </a:rPr>
              <a:t>:\Windows\</a:t>
            </a:r>
            <a:r>
              <a:rPr lang="en-US" sz="1200" b="1" dirty="0" err="1" smtClean="0">
                <a:solidFill>
                  <a:schemeClr val="tx1"/>
                </a:solidFill>
              </a:rPr>
              <a:t>Microsoft.NET</a:t>
            </a:r>
            <a:r>
              <a:rPr lang="en-US" sz="1200" b="1" dirty="0" smtClean="0">
                <a:solidFill>
                  <a:schemeClr val="tx1"/>
                </a:solidFill>
              </a:rPr>
              <a:t>\Framework\v2.0.50727\Temporary ASP.NET Files\</a:t>
            </a:r>
            <a:r>
              <a:rPr lang="en-US" sz="1200" b="1" dirty="0" err="1" smtClean="0">
                <a:solidFill>
                  <a:schemeClr val="tx1"/>
                </a:solidFill>
              </a:rPr>
              <a:t>luftbank</a:t>
            </a:r>
            <a:r>
              <a:rPr lang="en-US" sz="1200" b="1" dirty="0" smtClean="0">
                <a:solidFill>
                  <a:schemeClr val="tx1"/>
                </a:solidFill>
              </a:rPr>
              <a:t>\d5391338\716bda9a\assembly\dl3\36cb53c6\00dde867_5965cb01\</a:t>
            </a:r>
            <a:r>
              <a:rPr lang="en-US" sz="1200" b="1" dirty="0" err="1" smtClean="0">
                <a:solidFill>
                  <a:schemeClr val="tx1"/>
                </a:solidFill>
              </a:rPr>
              <a:t>Luft.General.DLL</a:t>
            </a:r>
            <a:endParaRPr lang="en-US" sz="1200" b="1" dirty="0" smtClean="0">
              <a:solidFill>
                <a:schemeClr val="tx1"/>
              </a:solidFill>
            </a:endParaRPr>
          </a:p>
          <a:p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Pseudo source code of execution from </a:t>
            </a:r>
            <a:r>
              <a:rPr lang="en-US" sz="1200" b="1" dirty="0" err="1" smtClean="0">
                <a:solidFill>
                  <a:schemeClr val="tx1"/>
                </a:solidFill>
              </a:rPr>
              <a:t>Luft.General.GeneralDB.searchBankBranch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: 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lvl="2"/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text += " and ";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text = text + " Address like '%" + </a:t>
            </a:r>
            <a:r>
              <a:rPr lang="en-US" sz="1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p_address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+ "%'";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DbCommand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sqlStringCommand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database.GetSqlStringCommand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(text);</a:t>
            </a:r>
          </a:p>
          <a:p>
            <a:endParaRPr lang="en-US" sz="1400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return </a:t>
            </a:r>
            <a:r>
              <a:rPr lang="en-US" sz="1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database.ExecuteDataSet</a:t>
            </a:r>
            <a:r>
              <a:rPr lang="en-US" sz="1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sqlStringCommand</a:t>
            </a:r>
            <a:r>
              <a:rPr lang="en-US" sz="1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14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7813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Example #</a:t>
            </a:r>
            <a:r>
              <a:rPr lang="en-US" sz="3600" dirty="0" smtClean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1: </a:t>
            </a:r>
            <a:r>
              <a:rPr lang="en-US" sz="3600" dirty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SQL Injection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748464" cy="4857403"/>
          </a:xfrm>
        </p:spPr>
        <p:txBody>
          <a:bodyPr/>
          <a:lstStyle/>
          <a:p>
            <a:r>
              <a:rPr lang="en-US" sz="2400" dirty="0" smtClean="0"/>
              <a:t>Query Generated (Normal Conditions)</a:t>
            </a:r>
          </a:p>
          <a:p>
            <a:endParaRPr lang="en-US" sz="2400" dirty="0"/>
          </a:p>
          <a:p>
            <a:pPr>
              <a:spcBef>
                <a:spcPts val="3000"/>
              </a:spcBef>
            </a:pPr>
            <a:r>
              <a:rPr lang="en-US" sz="2400" dirty="0" smtClean="0"/>
              <a:t>Attack 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400" dirty="0" smtClean="0"/>
              <a:t>Query Generated under Attack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827584" y="1772816"/>
            <a:ext cx="7848872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SELECT </a:t>
            </a:r>
            <a:r>
              <a:rPr lang="en-US" sz="1400" b="1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ID,Name,Address</a:t>
            </a:r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FROM </a:t>
            </a:r>
            <a:r>
              <a:rPr lang="en-US" sz="1400" b="1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Dyn_Branch</a:t>
            </a:r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WHERE  Address like '%Athens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%'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13654" y="2996952"/>
            <a:ext cx="7848872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</a:t>
            </a:r>
            <a:r>
              <a:rPr lang="en-US" sz="1400" b="1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SearchBranch.aspx?p_address</a:t>
            </a:r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en-US" sz="1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Athens' and 7 = 8 union select 1,name</a:t>
            </a:r>
            <a:r>
              <a:rPr lang="en-US" sz="1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'zFw03</a:t>
            </a:r>
            <a:r>
              <a:rPr lang="en-US" sz="1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 from (select top 20  name from </a:t>
            </a:r>
            <a:r>
              <a:rPr lang="en-US" sz="1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sysobjects</a:t>
            </a:r>
            <a:r>
              <a:rPr lang="en-US" sz="1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order by name</a:t>
            </a:r>
            <a:r>
              <a:rPr lang="en-US" sz="1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xxx --</a:t>
            </a:r>
            <a:endParaRPr lang="en-US" sz="14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34405" y="4293096"/>
            <a:ext cx="7848872" cy="86409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SELECT </a:t>
            </a:r>
            <a:r>
              <a:rPr lang="en-US" sz="1400" b="1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ID,Name,Address</a:t>
            </a:r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FROM </a:t>
            </a:r>
            <a:r>
              <a:rPr lang="en-US" sz="1400" b="1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Dyn_Branch</a:t>
            </a:r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WHERE  Address like '%</a:t>
            </a:r>
            <a:r>
              <a:rPr lang="en-US" sz="1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Athens' and 7 = 8 union select 1,name,'zFw03' from (select top 20  name from </a:t>
            </a:r>
            <a:r>
              <a:rPr lang="en-US" sz="1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sysobjects</a:t>
            </a:r>
            <a:r>
              <a:rPr lang="en-US" sz="1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order by name) </a:t>
            </a:r>
            <a:r>
              <a:rPr lang="en-US" sz="1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xxx-</a:t>
            </a:r>
            <a:r>
              <a:rPr lang="en-US" sz="1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</a:t>
            </a:r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%'</a:t>
            </a:r>
          </a:p>
        </p:txBody>
      </p:sp>
    </p:spTree>
    <p:extLst>
      <p:ext uri="{BB962C8B-B14F-4D97-AF65-F5344CB8AC3E}">
        <p14:creationId xmlns:p14="http://schemas.microsoft.com/office/powerpoint/2010/main" val="200879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1884"/>
            <a:ext cx="8352928" cy="1143000"/>
          </a:xfrm>
        </p:spPr>
        <p:txBody>
          <a:bodyPr/>
          <a:lstStyle/>
          <a:p>
            <a:r>
              <a:rPr lang="en-US" sz="3600" dirty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Example #</a:t>
            </a:r>
            <a:r>
              <a:rPr lang="en-US" sz="3600" dirty="0" smtClean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2: </a:t>
            </a:r>
            <a:r>
              <a:rPr lang="en-US" sz="3600" dirty="0" err="1" smtClean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Param</a:t>
            </a:r>
            <a:r>
              <a:rPr lang="en-US" sz="3600" dirty="0" smtClean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600" dirty="0">
                <a:ln>
                  <a:solidFill>
                    <a:schemeClr val="accent1">
                      <a:alpha val="9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Tampering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640960" cy="5145435"/>
          </a:xfrm>
        </p:spPr>
        <p:txBody>
          <a:bodyPr/>
          <a:lstStyle/>
          <a:p>
            <a:r>
              <a:rPr lang="en-US" dirty="0" smtClean="0"/>
              <a:t>URL</a:t>
            </a:r>
          </a:p>
          <a:p>
            <a:endParaRPr lang="en-US" dirty="0"/>
          </a:p>
          <a:p>
            <a:r>
              <a:rPr lang="en-US" dirty="0"/>
              <a:t>User A Sample </a:t>
            </a:r>
            <a:r>
              <a:rPr lang="en-US" dirty="0" smtClean="0"/>
              <a:t>Record</a:t>
            </a:r>
          </a:p>
          <a:p>
            <a:endParaRPr lang="en-US" dirty="0"/>
          </a:p>
          <a:p>
            <a:r>
              <a:rPr lang="en-US" dirty="0" smtClean="0"/>
              <a:t>Database Records</a:t>
            </a:r>
          </a:p>
          <a:p>
            <a:endParaRPr lang="en-US" dirty="0" smtClean="0"/>
          </a:p>
          <a:p>
            <a:r>
              <a:rPr lang="en-US" dirty="0" smtClean="0"/>
              <a:t>Query (No Validation) 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827295" y="5085184"/>
            <a:ext cx="7704856" cy="7200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SELECT  [Date] as </a:t>
            </a:r>
            <a:r>
              <a:rPr lang="en-US" sz="1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TransDateTime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dbo.udf_dateToString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([Date]) as </a:t>
            </a:r>
            <a:r>
              <a:rPr lang="en-US" sz="1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TransDate,ID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Owner, </a:t>
            </a:r>
            <a:r>
              <a:rPr lang="en-US" sz="1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Amount,Balance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FROM </a:t>
            </a:r>
            <a:r>
              <a:rPr lang="en-US" sz="1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Dyn_AccountTransactions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WHERE </a:t>
            </a:r>
            <a:r>
              <a:rPr lang="en-US" sz="1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ID=806335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28248" y="2780928"/>
            <a:ext cx="7776864" cy="49588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7/9/2012 10:48:10 PM, </a:t>
            </a:r>
            <a:r>
              <a:rPr lang="nl-NL" sz="1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806335, </a:t>
            </a:r>
            <a:r>
              <a:rPr lang="nl-NL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Jack </a:t>
            </a:r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Daniel, </a:t>
            </a:r>
            <a:r>
              <a:rPr lang="nl-NL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3330, 50000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53325" y="1620186"/>
            <a:ext cx="7704856" cy="36004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http://LuftBank.com/User/Chequing/ChequingTransInfo.aspx?</a:t>
            </a:r>
            <a:r>
              <a:rPr lang="en-US" sz="1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TransID=806335</a:t>
            </a:r>
            <a:endParaRPr lang="nl-NL" sz="1400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08011" y="3933056"/>
            <a:ext cx="7677723" cy="4956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400" b="1" dirty="0" smtClean="0">
                <a:solidFill>
                  <a:schemeClr val="tx1"/>
                </a:solidFill>
                <a:cs typeface="Consolas" pitchFamily="49" charset="0"/>
              </a:rPr>
              <a:t>User A = </a:t>
            </a:r>
            <a:r>
              <a:rPr lang="nl-NL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805342, </a:t>
            </a:r>
            <a:r>
              <a:rPr lang="nl-NL" sz="1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806335</a:t>
            </a:r>
            <a:r>
              <a:rPr lang="nl-NL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806908 . . . </a:t>
            </a:r>
          </a:p>
          <a:p>
            <a:r>
              <a:rPr lang="nl-NL" sz="1400" b="1" dirty="0">
                <a:solidFill>
                  <a:schemeClr val="tx1"/>
                </a:solidFill>
                <a:cs typeface="Consolas" pitchFamily="49" charset="0"/>
              </a:rPr>
              <a:t>User </a:t>
            </a:r>
            <a:r>
              <a:rPr lang="nl-NL" sz="1400" b="1" dirty="0" smtClean="0">
                <a:solidFill>
                  <a:schemeClr val="tx1"/>
                </a:solidFill>
                <a:cs typeface="Consolas" pitchFamily="49" charset="0"/>
              </a:rPr>
              <a:t>B </a:t>
            </a:r>
            <a:r>
              <a:rPr lang="nl-NL" sz="1400" b="1" dirty="0">
                <a:solidFill>
                  <a:schemeClr val="tx1"/>
                </a:solidFill>
                <a:cs typeface="Consolas" pitchFamily="49" charset="0"/>
              </a:rPr>
              <a:t>= </a:t>
            </a:r>
            <a:r>
              <a:rPr lang="nl-NL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804211, 805792, 806873 </a:t>
            </a:r>
            <a:r>
              <a:rPr lang="nl-NL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 . . </a:t>
            </a:r>
          </a:p>
        </p:txBody>
      </p:sp>
    </p:spTree>
    <p:extLst>
      <p:ext uri="{BB962C8B-B14F-4D97-AF65-F5344CB8AC3E}">
        <p14:creationId xmlns:p14="http://schemas.microsoft.com/office/powerpoint/2010/main" val="373447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8" grpId="0" animBg="1"/>
      <p:bldP spid="7" grpId="0" animBg="1"/>
    </p:bldLst>
  </p:timing>
</p:sld>
</file>

<file path=ppt/theme/theme1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Thème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11766</TotalTime>
  <Words>806</Words>
  <Application>Microsoft Office PowerPoint</Application>
  <PresentationFormat>On-screen Show (4:3)</PresentationFormat>
  <Paragraphs>202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2_Thème Office</vt:lpstr>
      <vt:lpstr>PowerPoint Presentation</vt:lpstr>
      <vt:lpstr>Introduction</vt:lpstr>
      <vt:lpstr>About Myself</vt:lpstr>
      <vt:lpstr>About Quotium/Seeker</vt:lpstr>
      <vt:lpstr>About OWASP</vt:lpstr>
      <vt:lpstr>Application Security 101</vt:lpstr>
      <vt:lpstr>Example #1: SQL Injection</vt:lpstr>
      <vt:lpstr>Example #1: SQL Injection</vt:lpstr>
      <vt:lpstr>Example #2: Param Tampering</vt:lpstr>
      <vt:lpstr>DEMO</vt:lpstr>
      <vt:lpstr>Vulnerability vs Bug</vt:lpstr>
      <vt:lpstr>Quality, Quality, Quality</vt:lpstr>
      <vt:lpstr>Quality, Quality, Quality</vt:lpstr>
      <vt:lpstr>S for Security (Secure DLC)</vt:lpstr>
      <vt:lpstr>Real Risk vs Bad Coding Practice</vt:lpstr>
      <vt:lpstr>QA &amp; Application Security?</vt:lpstr>
      <vt:lpstr>So… What Can We Do?</vt:lpstr>
      <vt:lpstr>Summary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SEEKER</dc:title>
  <dc:creator>Dominique MAUJARD</dc:creator>
  <cp:lastModifiedBy>Ofer Maor</cp:lastModifiedBy>
  <cp:revision>291</cp:revision>
  <dcterms:created xsi:type="dcterms:W3CDTF">2011-04-11T13:45:46Z</dcterms:created>
  <dcterms:modified xsi:type="dcterms:W3CDTF">2012-11-08T00:15:56Z</dcterms:modified>
</cp:coreProperties>
</file>