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551" r:id="rId3"/>
    <p:sldId id="552" r:id="rId4"/>
    <p:sldId id="544" r:id="rId5"/>
    <p:sldId id="554" r:id="rId6"/>
    <p:sldId id="555" r:id="rId7"/>
    <p:sldId id="557" r:id="rId8"/>
    <p:sldId id="559" r:id="rId9"/>
    <p:sldId id="545" r:id="rId10"/>
    <p:sldId id="558" r:id="rId11"/>
    <p:sldId id="553" r:id="rId12"/>
    <p:sldId id="543" r:id="rId13"/>
    <p:sldId id="550" r:id="rId14"/>
    <p:sldId id="560" r:id="rId15"/>
    <p:sldId id="547" r:id="rId16"/>
    <p:sldId id="561" r:id="rId17"/>
    <p:sldId id="563" r:id="rId18"/>
    <p:sldId id="562" r:id="rId19"/>
    <p:sldId id="564" r:id="rId20"/>
    <p:sldId id="548" r:id="rId21"/>
    <p:sldId id="549" r:id="rId22"/>
    <p:sldId id="54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0000"/>
    <a:srgbClr val="FF6565"/>
    <a:srgbClr val="FF9900"/>
    <a:srgbClr val="373532"/>
    <a:srgbClr val="F20000"/>
    <a:srgbClr val="99FFCC"/>
    <a:srgbClr val="260092"/>
    <a:srgbClr val="5A1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9288" autoAdjust="0"/>
  </p:normalViewPr>
  <p:slideViewPr>
    <p:cSldViewPr>
      <p:cViewPr varScale="1">
        <p:scale>
          <a:sx n="114" d="100"/>
          <a:sy n="114" d="100"/>
        </p:scale>
        <p:origin x="510" y="78"/>
      </p:cViewPr>
      <p:guideLst>
        <p:guide orient="horz" pos="417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A88C7-37EA-4051-A72B-2F5E32446B8C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C6B3-77CA-4D81-8609-A5D6C140CB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305800" cy="23012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Hijacking Bitcoin: </a:t>
            </a:r>
            <a:r>
              <a:rPr lang="en-US" sz="4000" dirty="0"/>
              <a:t>Routing attacks on cryptocurrencies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7620000" cy="16764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2800" b="1" dirty="0"/>
              <a:t>Aviv Zohar</a:t>
            </a:r>
          </a:p>
          <a:p>
            <a:pPr algn="l"/>
            <a:r>
              <a:rPr lang="en-US" sz="2200" dirty="0"/>
              <a:t>School Computer Science and Engineering</a:t>
            </a:r>
          </a:p>
          <a:p>
            <a:pPr algn="l"/>
            <a:r>
              <a:rPr lang="en-US" sz="2200" dirty="0"/>
              <a:t>The Hebrew University of Jerusalem 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Based on joint work with </a:t>
            </a:r>
            <a:r>
              <a:rPr lang="en-US" sz="2200" b="1" dirty="0"/>
              <a:t>Maria </a:t>
            </a:r>
            <a:r>
              <a:rPr lang="en-US" sz="2200" b="1" dirty="0" err="1"/>
              <a:t>Apostolaki</a:t>
            </a:r>
            <a:r>
              <a:rPr lang="en-US" sz="2200" dirty="0"/>
              <a:t>  and </a:t>
            </a:r>
            <a:r>
              <a:rPr lang="en-US" sz="2200" b="1" dirty="0"/>
              <a:t>Laurent </a:t>
            </a:r>
            <a:r>
              <a:rPr lang="en-US" sz="2200" b="1" dirty="0" err="1"/>
              <a:t>Vanbever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2830893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650813"/>
            <a:ext cx="4914900" cy="465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3819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Consequences of disrupting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75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Transactions cannot be sent (DoS)</a:t>
            </a:r>
          </a:p>
          <a:p>
            <a:endParaRPr lang="en-US" dirty="0"/>
          </a:p>
          <a:p>
            <a:r>
              <a:rPr lang="en-US" dirty="0"/>
              <a:t>Pool rewards can be stolen </a:t>
            </a:r>
          </a:p>
          <a:p>
            <a:endParaRPr lang="en-US" dirty="0"/>
          </a:p>
          <a:p>
            <a:r>
              <a:rPr lang="en-US" dirty="0"/>
              <a:t>Transactions on one side of the network are reversed</a:t>
            </a:r>
          </a:p>
          <a:p>
            <a:pPr lvl="1"/>
            <a:r>
              <a:rPr lang="en-US" dirty="0"/>
              <a:t>Miners lose revenue</a:t>
            </a:r>
          </a:p>
          <a:p>
            <a:pPr lvl="1"/>
            <a:r>
              <a:rPr lang="en-US" dirty="0"/>
              <a:t>Double spending attacks against merchants</a:t>
            </a:r>
          </a:p>
          <a:p>
            <a:endParaRPr lang="en-US" dirty="0"/>
          </a:p>
          <a:p>
            <a:r>
              <a:rPr lang="en-US" dirty="0"/>
              <a:t>Mining power subverted to attack</a:t>
            </a:r>
          </a:p>
          <a:p>
            <a:pPr lvl="1"/>
            <a:r>
              <a:rPr lang="en-US" dirty="0"/>
              <a:t>double spend</a:t>
            </a:r>
          </a:p>
          <a:p>
            <a:pPr lvl="1"/>
            <a:r>
              <a:rPr lang="en-US" dirty="0"/>
              <a:t>selfish mining</a:t>
            </a:r>
          </a:p>
          <a:p>
            <a:pPr lvl="1"/>
            <a:r>
              <a:rPr lang="en-US" dirty="0"/>
              <a:t>Censorship via empty blocks</a:t>
            </a:r>
          </a:p>
        </p:txBody>
      </p:sp>
      <p:grpSp>
        <p:nvGrpSpPr>
          <p:cNvPr id="4" name="קבוצה 89"/>
          <p:cNvGrpSpPr/>
          <p:nvPr/>
        </p:nvGrpSpPr>
        <p:grpSpPr>
          <a:xfrm>
            <a:off x="5943600" y="1981200"/>
            <a:ext cx="2868939" cy="2851850"/>
            <a:chOff x="1676400" y="923925"/>
            <a:chExt cx="2286000" cy="2209800"/>
          </a:xfrm>
        </p:grpSpPr>
        <p:cxnSp>
          <p:nvCxnSpPr>
            <p:cNvPr id="5" name="מחבר ישר 90"/>
            <p:cNvCxnSpPr/>
            <p:nvPr/>
          </p:nvCxnSpPr>
          <p:spPr>
            <a:xfrm flipV="1">
              <a:off x="2895600" y="2362200"/>
              <a:ext cx="457200" cy="61912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מחבר ישר 91"/>
            <p:cNvCxnSpPr/>
            <p:nvPr/>
          </p:nvCxnSpPr>
          <p:spPr>
            <a:xfrm flipH="1" flipV="1">
              <a:off x="3352800" y="2362200"/>
              <a:ext cx="457200" cy="61912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92"/>
            <p:cNvCxnSpPr/>
            <p:nvPr/>
          </p:nvCxnSpPr>
          <p:spPr>
            <a:xfrm flipH="1">
              <a:off x="3505200" y="1676401"/>
              <a:ext cx="152402" cy="366711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ישר 93"/>
            <p:cNvCxnSpPr/>
            <p:nvPr/>
          </p:nvCxnSpPr>
          <p:spPr>
            <a:xfrm flipH="1">
              <a:off x="2590800" y="1076325"/>
              <a:ext cx="762000" cy="15240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ישר 94"/>
            <p:cNvCxnSpPr>
              <a:endCxn id="24" idx="5"/>
            </p:cNvCxnSpPr>
            <p:nvPr/>
          </p:nvCxnSpPr>
          <p:spPr>
            <a:xfrm flipH="1" flipV="1">
              <a:off x="1936563" y="1784163"/>
              <a:ext cx="358962" cy="473262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ישר 95"/>
            <p:cNvCxnSpPr/>
            <p:nvPr/>
          </p:nvCxnSpPr>
          <p:spPr>
            <a:xfrm flipV="1">
              <a:off x="1828800" y="1228725"/>
              <a:ext cx="762000" cy="447676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ישר 96"/>
            <p:cNvCxnSpPr/>
            <p:nvPr/>
          </p:nvCxnSpPr>
          <p:spPr>
            <a:xfrm flipV="1">
              <a:off x="2295525" y="1828800"/>
              <a:ext cx="600075" cy="42862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97"/>
            <p:cNvCxnSpPr/>
            <p:nvPr/>
          </p:nvCxnSpPr>
          <p:spPr>
            <a:xfrm>
              <a:off x="2295525" y="2257425"/>
              <a:ext cx="600075" cy="52387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98"/>
            <p:cNvCxnSpPr/>
            <p:nvPr/>
          </p:nvCxnSpPr>
          <p:spPr>
            <a:xfrm>
              <a:off x="2895600" y="1828800"/>
              <a:ext cx="228600" cy="27622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מחבר ישר 99"/>
            <p:cNvCxnSpPr/>
            <p:nvPr/>
          </p:nvCxnSpPr>
          <p:spPr>
            <a:xfrm flipH="1">
              <a:off x="2295525" y="1228725"/>
              <a:ext cx="295275" cy="102870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מחבר ישר 100"/>
            <p:cNvCxnSpPr/>
            <p:nvPr/>
          </p:nvCxnSpPr>
          <p:spPr>
            <a:xfrm flipH="1" flipV="1">
              <a:off x="3352800" y="1066800"/>
              <a:ext cx="304801" cy="60960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01"/>
            <p:cNvCxnSpPr/>
            <p:nvPr/>
          </p:nvCxnSpPr>
          <p:spPr>
            <a:xfrm flipH="1">
              <a:off x="2895600" y="1676400"/>
              <a:ext cx="762000" cy="15240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מחבר ישר 102"/>
            <p:cNvCxnSpPr/>
            <p:nvPr/>
          </p:nvCxnSpPr>
          <p:spPr>
            <a:xfrm>
              <a:off x="2590800" y="1228725"/>
              <a:ext cx="304800" cy="60007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אליפסה 103"/>
            <p:cNvSpPr/>
            <p:nvPr/>
          </p:nvSpPr>
          <p:spPr>
            <a:xfrm>
              <a:off x="2438400" y="1066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אליפסה 104"/>
            <p:cNvSpPr/>
            <p:nvPr/>
          </p:nvSpPr>
          <p:spPr>
            <a:xfrm>
              <a:off x="3200400" y="923925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אליפסה 105"/>
            <p:cNvSpPr/>
            <p:nvPr/>
          </p:nvSpPr>
          <p:spPr>
            <a:xfrm>
              <a:off x="2743200" y="1676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אליפסה 106"/>
            <p:cNvSpPr/>
            <p:nvPr/>
          </p:nvSpPr>
          <p:spPr>
            <a:xfrm>
              <a:off x="3505200" y="15240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אליפסה 107"/>
            <p:cNvSpPr/>
            <p:nvPr/>
          </p:nvSpPr>
          <p:spPr>
            <a:xfrm>
              <a:off x="3200400" y="22098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אליפסה 108"/>
            <p:cNvSpPr/>
            <p:nvPr/>
          </p:nvSpPr>
          <p:spPr>
            <a:xfrm>
              <a:off x="2143125" y="2105025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אליפסה 109"/>
            <p:cNvSpPr/>
            <p:nvPr/>
          </p:nvSpPr>
          <p:spPr>
            <a:xfrm>
              <a:off x="1676400" y="15240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אליפסה 110"/>
            <p:cNvSpPr/>
            <p:nvPr/>
          </p:nvSpPr>
          <p:spPr>
            <a:xfrm>
              <a:off x="2743200" y="2819400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אליפסה 111"/>
            <p:cNvSpPr/>
            <p:nvPr/>
          </p:nvSpPr>
          <p:spPr>
            <a:xfrm>
              <a:off x="3657600" y="2828925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קשת 112"/>
            <p:cNvSpPr/>
            <p:nvPr/>
          </p:nvSpPr>
          <p:spPr>
            <a:xfrm rot="16983262">
              <a:off x="3075222" y="2075008"/>
              <a:ext cx="747874" cy="806637"/>
            </a:xfrm>
            <a:prstGeom prst="arc">
              <a:avLst>
                <a:gd name="adj1" fmla="val 15382099"/>
                <a:gd name="adj2" fmla="val 1191345"/>
              </a:avLst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57376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Mining pools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3004788"/>
            <a:ext cx="6781800" cy="37245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52400"/>
            <a:ext cx="3762375" cy="274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4649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Attack 1: Partitioning Bitcoin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Deduce gateway nodes for pools</a:t>
            </a:r>
          </a:p>
          <a:p>
            <a:pPr lvl="1"/>
            <a:r>
              <a:rPr lang="en-US" dirty="0"/>
              <a:t>Stratum servers</a:t>
            </a:r>
          </a:p>
          <a:p>
            <a:pPr lvl="1"/>
            <a:r>
              <a:rPr lang="en-US" dirty="0"/>
              <a:t>Block propagation data</a:t>
            </a:r>
          </a:p>
          <a:p>
            <a:r>
              <a:rPr lang="en-US" dirty="0"/>
              <a:t>Combine with routing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276601"/>
            <a:ext cx="4162425" cy="355986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962400"/>
            <a:ext cx="4174222" cy="164623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dirty="0"/>
              <a:t>Factors that aid attacker:</a:t>
            </a:r>
          </a:p>
          <a:p>
            <a:r>
              <a:rPr lang="en-US" dirty="0"/>
              <a:t>Mining power is held by few nodes</a:t>
            </a:r>
          </a:p>
          <a:p>
            <a:r>
              <a:rPr lang="en-US" dirty="0"/>
              <a:t>Only 7% of nodes are advertised in /24 prefixes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048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Partitions need to be 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/>
          <a:lstStyle/>
          <a:p>
            <a:r>
              <a:rPr lang="en-US" dirty="0"/>
              <a:t>1050 </a:t>
            </a:r>
            <a:r>
              <a:rPr lang="en-US" dirty="0" err="1"/>
              <a:t>bitcoind</a:t>
            </a:r>
            <a:r>
              <a:rPr lang="en-US" dirty="0"/>
              <a:t> nodes running on VMs on emulated network.</a:t>
            </a:r>
          </a:p>
          <a:p>
            <a:pPr lvl="1"/>
            <a:r>
              <a:rPr lang="en-US" dirty="0"/>
              <a:t>With churn (as measured on network)</a:t>
            </a:r>
          </a:p>
          <a:p>
            <a:endParaRPr lang="en-US" dirty="0"/>
          </a:p>
          <a:p>
            <a:r>
              <a:rPr lang="en-US" dirty="0"/>
              <a:t>Connections </a:t>
            </a:r>
            <a:br>
              <a:rPr lang="en-US" dirty="0"/>
            </a:br>
            <a:r>
              <a:rPr lang="en-US" dirty="0"/>
              <a:t>return slowly</a:t>
            </a:r>
          </a:p>
          <a:p>
            <a:r>
              <a:rPr lang="en-US" dirty="0"/>
              <a:t>BUT a few </a:t>
            </a:r>
            <a:br>
              <a:rPr lang="en-US" dirty="0"/>
            </a:br>
            <a:r>
              <a:rPr lang="en-US" dirty="0"/>
              <a:t>connections</a:t>
            </a:r>
            <a:br>
              <a:rPr lang="en-US" dirty="0"/>
            </a:br>
            <a:r>
              <a:rPr lang="en-US" dirty="0"/>
              <a:t>suffice.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189116"/>
            <a:ext cx="4810125" cy="366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4399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Blocks Propagation Mechanics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4918" y="1715167"/>
            <a:ext cx="2911680" cy="847795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992568">
            <a:off x="1274690" y="1540405"/>
            <a:ext cx="23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INV: </a:t>
            </a:r>
            <a:br>
              <a:rPr lang="en-US" dirty="0"/>
            </a:br>
            <a:r>
              <a:rPr lang="en-US" dirty="0"/>
              <a:t>Block  </a:t>
            </a:r>
            <a:r>
              <a:rPr lang="en-US" dirty="0"/>
              <a:t>1dafe8b243ae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84369" y="2611412"/>
            <a:ext cx="2884415" cy="861219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0579272">
            <a:off x="843385" y="2487864"/>
            <a:ext cx="2312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GETDATA: </a:t>
            </a:r>
          </a:p>
          <a:p>
            <a:r>
              <a:rPr lang="en-US" dirty="0"/>
              <a:t>Block </a:t>
            </a:r>
            <a:r>
              <a:rPr lang="en-US" dirty="0"/>
              <a:t>1dafe8b243ae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981754">
            <a:off x="784181" y="4167119"/>
            <a:ext cx="2954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Block transfer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61635" y="3581549"/>
            <a:ext cx="2911680" cy="847795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84369" y="4459506"/>
            <a:ext cx="2911680" cy="847795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705600" y="3048000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73374" y="2268512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248400" y="4343400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20133" y="2699121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18781" y="1277086"/>
            <a:ext cx="914400" cy="5382476"/>
            <a:chOff x="318781" y="1277086"/>
            <a:chExt cx="914400" cy="53824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73184" y="1447800"/>
              <a:ext cx="26238" cy="521176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18781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sender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12982" y="1277086"/>
            <a:ext cx="914400" cy="5286009"/>
            <a:chOff x="3212982" y="1277086"/>
            <a:chExt cx="914400" cy="5286009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3657600" y="1447800"/>
              <a:ext cx="11184" cy="51152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receiver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248400" y="2657205"/>
            <a:ext cx="707401" cy="432679"/>
            <a:chOff x="6248400" y="2657205"/>
            <a:chExt cx="707401" cy="432679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6248400" y="2819400"/>
              <a:ext cx="381000" cy="270484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2059634">
              <a:off x="6270001" y="2657205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INV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410575" y="2900418"/>
            <a:ext cx="685800" cy="440806"/>
            <a:chOff x="7410575" y="2900418"/>
            <a:chExt cx="685800" cy="440806"/>
          </a:xfrm>
        </p:grpSpPr>
        <p:cxnSp>
          <p:nvCxnSpPr>
            <p:cNvPr id="38" name="Straight Arrow Connector 37"/>
            <p:cNvCxnSpPr/>
            <p:nvPr/>
          </p:nvCxnSpPr>
          <p:spPr>
            <a:xfrm flipH="1">
              <a:off x="7478086" y="3146940"/>
              <a:ext cx="471881" cy="194284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 rot="20296874">
              <a:off x="7410575" y="2900418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INV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507269" y="3559443"/>
            <a:ext cx="396870" cy="685800"/>
            <a:chOff x="6507269" y="3559443"/>
            <a:chExt cx="396870" cy="685800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6751738" y="3784386"/>
              <a:ext cx="152401" cy="442119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17662934">
              <a:off x="6333646" y="373306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INV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24464" y="2891878"/>
            <a:ext cx="1367096" cy="618091"/>
            <a:chOff x="5719405" y="2895600"/>
            <a:chExt cx="1367096" cy="618091"/>
          </a:xfrm>
        </p:grpSpPr>
        <p:cxnSp>
          <p:nvCxnSpPr>
            <p:cNvPr id="47" name="Straight Arrow Connector 46"/>
            <p:cNvCxnSpPr/>
            <p:nvPr/>
          </p:nvCxnSpPr>
          <p:spPr>
            <a:xfrm flipH="1" flipV="1">
              <a:off x="6093203" y="2895600"/>
              <a:ext cx="543947" cy="389228"/>
            </a:xfrm>
            <a:prstGeom prst="straightConnector1">
              <a:avLst/>
            </a:prstGeom>
            <a:ln w="38100">
              <a:solidFill>
                <a:srgbClr val="99FF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2122315">
              <a:off x="5719405" y="3175137"/>
              <a:ext cx="13670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GETDATA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844805" y="5638800"/>
            <a:ext cx="2622795" cy="954107"/>
          </a:xfrm>
          <a:prstGeom prst="rect">
            <a:avLst/>
          </a:prstGeom>
          <a:solidFill>
            <a:srgbClr val="37353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Traffic is not encrypted!</a:t>
            </a:r>
          </a:p>
        </p:txBody>
      </p:sp>
    </p:spTree>
    <p:extLst>
      <p:ext uri="{BB962C8B-B14F-4D97-AF65-F5344CB8AC3E}">
        <p14:creationId xmlns:p14="http://schemas.microsoft.com/office/powerpoint/2010/main" val="3262502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2" grpId="0"/>
      <p:bldP spid="31" grpId="0" animBg="1"/>
      <p:bldP spid="33" grpId="0" animBg="1"/>
      <p:bldP spid="34" grpId="0" animBg="1"/>
      <p:bldP spid="35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Blocks Propagation Mechanics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4918" y="1715167"/>
            <a:ext cx="2911680" cy="847795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992568">
            <a:off x="1274690" y="1540405"/>
            <a:ext cx="23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INV: </a:t>
            </a:r>
            <a:br>
              <a:rPr lang="en-US" dirty="0"/>
            </a:br>
            <a:r>
              <a:rPr lang="en-US" dirty="0"/>
              <a:t>Block  </a:t>
            </a:r>
            <a:r>
              <a:rPr lang="en-US" dirty="0"/>
              <a:t>1dafe8b243ae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84369" y="2611412"/>
            <a:ext cx="2884415" cy="861219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0579272">
            <a:off x="843385" y="2487864"/>
            <a:ext cx="2312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GETDATA: </a:t>
            </a:r>
          </a:p>
          <a:p>
            <a:r>
              <a:rPr lang="en-US" dirty="0"/>
              <a:t>Block </a:t>
            </a:r>
            <a:r>
              <a:rPr lang="en-US" dirty="0"/>
              <a:t>1dafe8b243ae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18781" y="1277086"/>
            <a:ext cx="914400" cy="4666514"/>
            <a:chOff x="318781" y="1277086"/>
            <a:chExt cx="914400" cy="466651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73184" y="1447800"/>
              <a:ext cx="11185" cy="44958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18781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sender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12982" y="1277086"/>
            <a:ext cx="914400" cy="4666514"/>
            <a:chOff x="3212982" y="1277086"/>
            <a:chExt cx="914400" cy="466651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668784" y="1447800"/>
              <a:ext cx="4983" cy="44958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receiver</a:t>
              </a:r>
            </a:p>
          </p:txBody>
        </p:sp>
      </p:grpSp>
      <p:sp>
        <p:nvSpPr>
          <p:cNvPr id="3" name="Right Brace 2"/>
          <p:cNvSpPr/>
          <p:nvPr/>
        </p:nvSpPr>
        <p:spPr>
          <a:xfrm>
            <a:off x="3733800" y="2667000"/>
            <a:ext cx="533400" cy="32766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0516" y="41206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min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2768" y="5943600"/>
            <a:ext cx="2743200" cy="0"/>
          </a:xfrm>
          <a:prstGeom prst="line">
            <a:avLst/>
          </a:prstGeom>
          <a:ln w="38100">
            <a:solidFill>
              <a:srgbClr val="F2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20282" y="5282935"/>
            <a:ext cx="1982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block: Connection Drop</a:t>
            </a:r>
          </a:p>
        </p:txBody>
      </p:sp>
    </p:spTree>
    <p:extLst>
      <p:ext uri="{BB962C8B-B14F-4D97-AF65-F5344CB8AC3E}">
        <p14:creationId xmlns:p14="http://schemas.microsoft.com/office/powerpoint/2010/main" val="66741332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77480" cy="638612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 2a: </a:t>
            </a:r>
            <a:r>
              <a:rPr lang="en-US" dirty="0" err="1"/>
              <a:t>MitM</a:t>
            </a:r>
            <a:r>
              <a:rPr lang="en-US" dirty="0"/>
              <a:t> block delay attack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18781" y="1277086"/>
            <a:ext cx="914400" cy="5382476"/>
            <a:chOff x="318781" y="1277086"/>
            <a:chExt cx="914400" cy="53824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73184" y="1447800"/>
              <a:ext cx="26238" cy="521176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18781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sender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12982" y="1277086"/>
            <a:ext cx="914400" cy="5286009"/>
            <a:chOff x="3212982" y="1277086"/>
            <a:chExt cx="914400" cy="5286009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3657600" y="1447800"/>
              <a:ext cx="11184" cy="51152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/>
                <a:t>MitM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77280" y="1273697"/>
            <a:ext cx="914400" cy="5286009"/>
            <a:chOff x="3212982" y="1277086"/>
            <a:chExt cx="914400" cy="5286009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3657600" y="1447800"/>
              <a:ext cx="11184" cy="51152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receiver</a:t>
              </a:r>
            </a:p>
          </p:txBody>
        </p:sp>
      </p:grpSp>
      <p:pic>
        <p:nvPicPr>
          <p:cNvPr id="48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62" y="1070968"/>
            <a:ext cx="651579" cy="6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74918" y="1849920"/>
            <a:ext cx="5946980" cy="699265"/>
            <a:chOff x="774918" y="1849920"/>
            <a:chExt cx="5946980" cy="6992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774918" y="1942452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348872">
              <a:off x="2443089" y="1849920"/>
              <a:ext cx="1646001" cy="646331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INV: Block  </a:t>
              </a:r>
              <a:br>
                <a:rPr lang="en-US" dirty="0"/>
              </a:br>
              <a:r>
                <a:rPr lang="en-US" dirty="0"/>
                <a:t>1dafe8b243ae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73184" y="2723397"/>
            <a:ext cx="5946980" cy="675989"/>
            <a:chOff x="773184" y="2723397"/>
            <a:chExt cx="5946980" cy="675989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773184" y="2723397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 rot="21226235">
              <a:off x="2879586" y="2753055"/>
              <a:ext cx="1984751" cy="646331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GETDATA: Block </a:t>
              </a:r>
              <a:br>
                <a:rPr lang="en-US" dirty="0"/>
              </a:br>
              <a:r>
                <a:rPr lang="en-US" dirty="0"/>
                <a:t>1dafe8b243ae</a:t>
              </a:r>
            </a:p>
          </p:txBody>
        </p:sp>
      </p:grpSp>
      <p:sp>
        <p:nvSpPr>
          <p:cNvPr id="59" name="Right Brace 58"/>
          <p:cNvSpPr/>
          <p:nvPr/>
        </p:nvSpPr>
        <p:spPr>
          <a:xfrm>
            <a:off x="6775150" y="2791044"/>
            <a:ext cx="533400" cy="36097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66675" y="441125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 min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3990" y="3513789"/>
            <a:ext cx="5946980" cy="606733"/>
            <a:chOff x="803990" y="3513789"/>
            <a:chExt cx="5946980" cy="606733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803990" y="3513789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 rot="348872">
              <a:off x="1556481" y="3569076"/>
              <a:ext cx="1864899" cy="369332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Block transfer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 rot="348872">
            <a:off x="4008362" y="3813394"/>
            <a:ext cx="1864899" cy="369332"/>
          </a:xfrm>
          <a:prstGeom prst="rect">
            <a:avLst/>
          </a:prstGeom>
          <a:solidFill>
            <a:srgbClr val="37353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565"/>
                </a:solidFill>
              </a:rPr>
              <a:t>Invalid block</a:t>
            </a:r>
          </a:p>
        </p:txBody>
      </p:sp>
      <p:cxnSp>
        <p:nvCxnSpPr>
          <p:cNvPr id="26" name="Straight Connector 25"/>
          <p:cNvCxnSpPr>
            <a:endCxn id="59" idx="2"/>
          </p:cNvCxnSpPr>
          <p:nvPr/>
        </p:nvCxnSpPr>
        <p:spPr>
          <a:xfrm>
            <a:off x="823602" y="6400800"/>
            <a:ext cx="5951548" cy="0"/>
          </a:xfrm>
          <a:prstGeom prst="line">
            <a:avLst/>
          </a:prstGeom>
          <a:ln w="38100">
            <a:solidFill>
              <a:srgbClr val="F2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38600" y="5974275"/>
            <a:ext cx="198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Connection Drop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9813" y="1691045"/>
            <a:ext cx="1981200" cy="919401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err="1"/>
              <a:t>MitM</a:t>
            </a:r>
            <a:r>
              <a:rPr lang="en-US" b="1" dirty="0"/>
              <a:t> sees traffic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u="sng" dirty="0"/>
              <a:t>TO</a:t>
            </a:r>
            <a:br>
              <a:rPr lang="en-US" b="1" dirty="0"/>
            </a:br>
            <a:r>
              <a:rPr lang="en-US" b="1" dirty="0" err="1"/>
              <a:t>reciever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325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25" grpId="0" animBg="1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2710" cy="638612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 2b: </a:t>
            </a:r>
            <a:r>
              <a:rPr lang="en-US" dirty="0" err="1"/>
              <a:t>MitM</a:t>
            </a:r>
            <a:r>
              <a:rPr lang="en-US" dirty="0"/>
              <a:t> block delay attack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18781" y="1277086"/>
            <a:ext cx="914400" cy="5382476"/>
            <a:chOff x="318781" y="1277086"/>
            <a:chExt cx="914400" cy="53824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73184" y="1447800"/>
              <a:ext cx="26238" cy="521176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318781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sender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12982" y="1277086"/>
            <a:ext cx="914400" cy="5286009"/>
            <a:chOff x="3212982" y="1277086"/>
            <a:chExt cx="914400" cy="5286009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3657600" y="1447800"/>
              <a:ext cx="11184" cy="51152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/>
                <a:t>MitM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298728" y="1256234"/>
            <a:ext cx="914400" cy="5286009"/>
            <a:chOff x="3212982" y="1277086"/>
            <a:chExt cx="914400" cy="5286009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3657600" y="1447800"/>
              <a:ext cx="11184" cy="51152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212982" y="1277086"/>
              <a:ext cx="914400" cy="304397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/>
                <a:t>receiver</a:t>
              </a:r>
            </a:p>
          </p:txBody>
        </p:sp>
      </p:grpSp>
      <p:pic>
        <p:nvPicPr>
          <p:cNvPr id="48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62" y="1070968"/>
            <a:ext cx="651579" cy="6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774918" y="1765787"/>
            <a:ext cx="5946980" cy="783398"/>
            <a:chOff x="774918" y="1765787"/>
            <a:chExt cx="5946980" cy="78339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774918" y="1942452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348872">
              <a:off x="1779915" y="1765787"/>
              <a:ext cx="1646001" cy="646331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INV: Block  </a:t>
              </a:r>
              <a:br>
                <a:rPr lang="en-US" dirty="0"/>
              </a:br>
              <a:r>
                <a:rPr lang="en-US" dirty="0"/>
                <a:t>1dafe8b243ae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73184" y="2594377"/>
            <a:ext cx="5946980" cy="735753"/>
            <a:chOff x="773184" y="2594377"/>
            <a:chExt cx="5946980" cy="735753"/>
          </a:xfrm>
        </p:grpSpPr>
        <p:cxnSp>
          <p:nvCxnSpPr>
            <p:cNvPr id="49" name="Straight Arrow Connector 48"/>
            <p:cNvCxnSpPr/>
            <p:nvPr/>
          </p:nvCxnSpPr>
          <p:spPr>
            <a:xfrm flipH="1">
              <a:off x="773184" y="2723397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 rot="21226235">
              <a:off x="3905668" y="2594377"/>
              <a:ext cx="1984751" cy="646331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GETDATA: Block </a:t>
              </a:r>
              <a:br>
                <a:rPr lang="en-US" dirty="0"/>
              </a:br>
              <a:r>
                <a:rPr lang="en-US" dirty="0"/>
                <a:t>1dafe8b243ae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 rot="21226235">
            <a:off x="1461366" y="2770930"/>
            <a:ext cx="1984751" cy="646331"/>
          </a:xfrm>
          <a:prstGeom prst="rect">
            <a:avLst/>
          </a:prstGeom>
          <a:solidFill>
            <a:srgbClr val="37353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GETDATA: Block </a:t>
            </a:r>
            <a:br>
              <a:rPr lang="en-US" dirty="0"/>
            </a:br>
            <a:r>
              <a:rPr lang="en-US" dirty="0">
                <a:solidFill>
                  <a:srgbClr val="FF6565"/>
                </a:solidFill>
              </a:rPr>
              <a:t>2d31bacd451e1</a:t>
            </a:r>
          </a:p>
        </p:txBody>
      </p:sp>
      <p:sp>
        <p:nvSpPr>
          <p:cNvPr id="59" name="Right Brace 58"/>
          <p:cNvSpPr/>
          <p:nvPr/>
        </p:nvSpPr>
        <p:spPr>
          <a:xfrm>
            <a:off x="6775150" y="2791044"/>
            <a:ext cx="533400" cy="231435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356910" y="37419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19 min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96625" y="4982574"/>
            <a:ext cx="5946980" cy="735753"/>
            <a:chOff x="796625" y="4982574"/>
            <a:chExt cx="5946980" cy="735753"/>
          </a:xfrm>
        </p:grpSpPr>
        <p:cxnSp>
          <p:nvCxnSpPr>
            <p:cNvPr id="61" name="Straight Arrow Connector 60"/>
            <p:cNvCxnSpPr/>
            <p:nvPr/>
          </p:nvCxnSpPr>
          <p:spPr>
            <a:xfrm flipH="1">
              <a:off x="796625" y="5111594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 rot="21226235">
              <a:off x="3929109" y="4982574"/>
              <a:ext cx="1984751" cy="646331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GETDATA: </a:t>
              </a:r>
              <a:r>
                <a:rPr lang="en-US" dirty="0" err="1"/>
                <a:t>Tx</a:t>
              </a:r>
              <a:r>
                <a:rPr lang="en-US" dirty="0"/>
                <a:t> </a:t>
              </a:r>
              <a:br>
                <a:rPr lang="en-US" dirty="0"/>
              </a:b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f311e5db78a2</a:t>
              </a:r>
            </a:p>
          </p:txBody>
        </p:sp>
      </p:grpSp>
      <p:sp>
        <p:nvSpPr>
          <p:cNvPr id="64" name="TextBox 63"/>
          <p:cNvSpPr txBox="1"/>
          <p:nvPr/>
        </p:nvSpPr>
        <p:spPr>
          <a:xfrm rot="21226235">
            <a:off x="1380969" y="5200688"/>
            <a:ext cx="1984751" cy="646331"/>
          </a:xfrm>
          <a:prstGeom prst="rect">
            <a:avLst/>
          </a:prstGeom>
          <a:solidFill>
            <a:srgbClr val="37353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GETDATA: Block </a:t>
            </a:r>
            <a:br>
              <a:rPr lang="en-US" dirty="0"/>
            </a:br>
            <a:r>
              <a:rPr lang="en-US" dirty="0"/>
              <a:t>1dafe8b243ae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28170" y="5935510"/>
            <a:ext cx="5946980" cy="713364"/>
            <a:chOff x="828170" y="5935510"/>
            <a:chExt cx="5946980" cy="713364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828170" y="5935510"/>
              <a:ext cx="5946980" cy="606733"/>
            </a:xfrm>
            <a:prstGeom prst="straightConnector1">
              <a:avLst/>
            </a:prstGeom>
            <a:ln w="57150">
              <a:solidFill>
                <a:schemeClr val="accent2">
                  <a:lumMod val="20000"/>
                  <a:lumOff val="8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 rot="348872">
              <a:off x="2864749" y="6279542"/>
              <a:ext cx="1864899" cy="369332"/>
            </a:xfrm>
            <a:prstGeom prst="rect">
              <a:avLst/>
            </a:prstGeom>
            <a:solidFill>
              <a:srgbClr val="37353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BLOCK transfer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H="1">
            <a:off x="3048000" y="3276600"/>
            <a:ext cx="1295400" cy="228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 rot="21074963">
            <a:off x="3776770" y="2893909"/>
            <a:ext cx="1982040" cy="3414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21074963">
            <a:off x="1309212" y="5508472"/>
            <a:ext cx="1982040" cy="3414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37810" y="5359691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Connection </a:t>
            </a:r>
            <a:br>
              <a:rPr lang="en-US" b="1" dirty="0"/>
            </a:br>
            <a:r>
              <a:rPr lang="en-US" b="1" dirty="0"/>
              <a:t>not lost. </a:t>
            </a:r>
          </a:p>
          <a:p>
            <a:pPr algn="ctr"/>
            <a:r>
              <a:rPr lang="en-US" b="1" dirty="0"/>
              <a:t>Repeat attack!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069813" y="1691045"/>
            <a:ext cx="1981200" cy="919401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dirty="0" err="1"/>
              <a:t>MitM</a:t>
            </a:r>
            <a:r>
              <a:rPr lang="en-US" b="1" dirty="0"/>
              <a:t> sees traffic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u="sng" dirty="0"/>
              <a:t>FROM</a:t>
            </a:r>
            <a:br>
              <a:rPr lang="en-US" b="1" dirty="0"/>
            </a:br>
            <a:r>
              <a:rPr lang="en-US" b="1" dirty="0" err="1"/>
              <a:t>reciever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5032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9" grpId="0" animBg="1"/>
      <p:bldP spid="60" grpId="0"/>
      <p:bldP spid="64" grpId="0" animBg="1"/>
      <p:bldP spid="12" grpId="0" animBg="1"/>
      <p:bldP spid="67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performed this </a:t>
            </a:r>
            <a:r>
              <a:rPr lang="en-US" dirty="0" err="1"/>
              <a:t>MitM</a:t>
            </a:r>
            <a:r>
              <a:rPr lang="en-US" dirty="0"/>
              <a:t> attack on our own node</a:t>
            </a:r>
          </a:p>
          <a:p>
            <a:r>
              <a:rPr lang="en-US" dirty="0"/>
              <a:t>Passive AS (no hijacking)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Uninformed node wastes mining power</a:t>
            </a:r>
          </a:p>
          <a:p>
            <a:r>
              <a:rPr lang="en-US" dirty="0"/>
              <a:t>Susceptible to 0-conf attacks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38400"/>
            <a:ext cx="8305800" cy="179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954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1" name="קבוצה 287"/>
          <p:cNvGrpSpPr/>
          <p:nvPr/>
        </p:nvGrpSpPr>
        <p:grpSpPr>
          <a:xfrm>
            <a:off x="4965538" y="116632"/>
            <a:ext cx="3710918" cy="1942453"/>
            <a:chOff x="4965538" y="262411"/>
            <a:chExt cx="3710918" cy="1942453"/>
          </a:xfrm>
        </p:grpSpPr>
        <p:grpSp>
          <p:nvGrpSpPr>
            <p:cNvPr id="132" name="קבוצה 235"/>
            <p:cNvGrpSpPr/>
            <p:nvPr/>
          </p:nvGrpSpPr>
          <p:grpSpPr>
            <a:xfrm>
              <a:off x="4965538" y="332656"/>
              <a:ext cx="3710918" cy="1872208"/>
              <a:chOff x="4965538" y="332656"/>
              <a:chExt cx="3710918" cy="1872208"/>
            </a:xfrm>
          </p:grpSpPr>
          <p:sp>
            <p:nvSpPr>
              <p:cNvPr id="134" name="מלבן מעוגל 305"/>
              <p:cNvSpPr/>
              <p:nvPr/>
            </p:nvSpPr>
            <p:spPr>
              <a:xfrm>
                <a:off x="4965538" y="414047"/>
                <a:ext cx="3710918" cy="1728192"/>
              </a:xfrm>
              <a:prstGeom prst="roundRect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135" name="Picture 2" descr="C:\Users\avivz\AppData\Local\Microsoft\Windows\Temporary Internet Files\Content.IE5\9AJC37YW\MC900440380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3346" y="857155"/>
                <a:ext cx="1347709" cy="13477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36" name="Group 12"/>
              <p:cNvGrpSpPr>
                <a:grpSpLocks noChangeAspect="1"/>
              </p:cNvGrpSpPr>
              <p:nvPr/>
            </p:nvGrpSpPr>
            <p:grpSpPr>
              <a:xfrm>
                <a:off x="5304215" y="1044913"/>
                <a:ext cx="325693" cy="797537"/>
                <a:chOff x="6034966" y="1524000"/>
                <a:chExt cx="1493668" cy="3657600"/>
              </a:xfrm>
              <a:solidFill>
                <a:srgbClr val="0070C0"/>
              </a:solidFill>
            </p:grpSpPr>
            <p:sp>
              <p:nvSpPr>
                <p:cNvPr id="145" name="Rounded Rectangle 13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ounded Rectangle 14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ounded Rectangle 15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Rounded Rectangle 16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Rounded Rectangle 17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Rounded Rectangle 18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7" name="Group 19"/>
              <p:cNvGrpSpPr>
                <a:grpSpLocks noChangeAspect="1"/>
              </p:cNvGrpSpPr>
              <p:nvPr/>
            </p:nvGrpSpPr>
            <p:grpSpPr>
              <a:xfrm>
                <a:off x="8012459" y="1044913"/>
                <a:ext cx="325693" cy="797537"/>
                <a:chOff x="6034966" y="1524000"/>
                <a:chExt cx="1493668" cy="3657600"/>
              </a:xfrm>
              <a:solidFill>
                <a:srgbClr val="FF0000"/>
              </a:solidFill>
            </p:grpSpPr>
            <p:sp>
              <p:nvSpPr>
                <p:cNvPr id="139" name="Rounded Rectangle 20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0" name="Rounded Rectangle 21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1" name="Rounded Rectangle 22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Rounded Rectangle 23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Rounded Rectangle 24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ounded Rectangle 25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8" name="Cloud Callout 100"/>
              <p:cNvSpPr/>
              <p:nvPr/>
            </p:nvSpPr>
            <p:spPr>
              <a:xfrm>
                <a:off x="7092280" y="332656"/>
                <a:ext cx="889732" cy="533311"/>
              </a:xfrm>
              <a:prstGeom prst="cloudCallout">
                <a:avLst>
                  <a:gd name="adj1" fmla="val -24577"/>
                  <a:gd name="adj2" fmla="val 81072"/>
                </a:avLst>
              </a:prstGeom>
              <a:solidFill>
                <a:srgbClr val="FFFFFF"/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wrap="none"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Blue: 2</a:t>
                </a:r>
              </a:p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Red: 1</a:t>
                </a:r>
              </a:p>
            </p:txBody>
          </p:sp>
        </p:grpSp>
        <p:sp>
          <p:nvSpPr>
            <p:cNvPr id="133" name="מלבן מעוגל 342"/>
            <p:cNvSpPr/>
            <p:nvPr/>
          </p:nvSpPr>
          <p:spPr>
            <a:xfrm>
              <a:off x="4967869" y="262411"/>
              <a:ext cx="1853128" cy="350657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Digital Payments</a:t>
              </a:r>
            </a:p>
          </p:txBody>
        </p:sp>
      </p:grpSp>
      <p:grpSp>
        <p:nvGrpSpPr>
          <p:cNvPr id="151" name="קבוצה 272"/>
          <p:cNvGrpSpPr/>
          <p:nvPr/>
        </p:nvGrpSpPr>
        <p:grpSpPr>
          <a:xfrm>
            <a:off x="392108" y="116632"/>
            <a:ext cx="3710918" cy="1879828"/>
            <a:chOff x="392108" y="262411"/>
            <a:chExt cx="3710918" cy="1879828"/>
          </a:xfrm>
        </p:grpSpPr>
        <p:grpSp>
          <p:nvGrpSpPr>
            <p:cNvPr id="152" name="קבוצה 234"/>
            <p:cNvGrpSpPr/>
            <p:nvPr/>
          </p:nvGrpSpPr>
          <p:grpSpPr>
            <a:xfrm>
              <a:off x="392108" y="414047"/>
              <a:ext cx="3710918" cy="1728192"/>
              <a:chOff x="392108" y="414047"/>
              <a:chExt cx="3710918" cy="1728192"/>
            </a:xfrm>
          </p:grpSpPr>
          <p:sp>
            <p:nvSpPr>
              <p:cNvPr id="154" name="מלבן מעוגל 227"/>
              <p:cNvSpPr/>
              <p:nvPr/>
            </p:nvSpPr>
            <p:spPr>
              <a:xfrm>
                <a:off x="392108" y="414047"/>
                <a:ext cx="3710918" cy="1728192"/>
              </a:xfrm>
              <a:prstGeom prst="roundRect">
                <a:avLst/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55" name="Group 12"/>
              <p:cNvGrpSpPr>
                <a:grpSpLocks noChangeAspect="1"/>
              </p:cNvGrpSpPr>
              <p:nvPr/>
            </p:nvGrpSpPr>
            <p:grpSpPr>
              <a:xfrm>
                <a:off x="642479" y="1044913"/>
                <a:ext cx="325693" cy="797537"/>
                <a:chOff x="6034966" y="1524000"/>
                <a:chExt cx="1493668" cy="3657600"/>
              </a:xfrm>
              <a:solidFill>
                <a:srgbClr val="0070C0"/>
              </a:solidFill>
            </p:grpSpPr>
            <p:sp>
              <p:nvSpPr>
                <p:cNvPr id="163" name="Rounded Rectangle 13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Rounded Rectangle 14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Rounded Rectangle 15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Rounded Rectangle 16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Rounded Rectangle 17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8" name="Rounded Rectangle 18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6" name="Group 19"/>
              <p:cNvGrpSpPr>
                <a:grpSpLocks noChangeAspect="1"/>
              </p:cNvGrpSpPr>
              <p:nvPr/>
            </p:nvGrpSpPr>
            <p:grpSpPr>
              <a:xfrm>
                <a:off x="3380983" y="1044913"/>
                <a:ext cx="325693" cy="797537"/>
                <a:chOff x="6034966" y="1524000"/>
                <a:chExt cx="1493668" cy="3657600"/>
              </a:xfrm>
              <a:solidFill>
                <a:srgbClr val="FF0000"/>
              </a:solidFill>
            </p:grpSpPr>
            <p:sp>
              <p:nvSpPr>
                <p:cNvPr id="157" name="Rounded Rectangle 20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Rounded Rectangle 21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Rounded Rectangle 22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Rounded Rectangle 23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Rounded Rectangle 24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Rounded Rectangle 25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3" name="מלבן מעוגל 341"/>
            <p:cNvSpPr/>
            <p:nvPr/>
          </p:nvSpPr>
          <p:spPr>
            <a:xfrm>
              <a:off x="395536" y="262411"/>
              <a:ext cx="1029404" cy="350657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Cash</a:t>
              </a:r>
            </a:p>
          </p:txBody>
        </p:sp>
      </p:grpSp>
      <p:grpSp>
        <p:nvGrpSpPr>
          <p:cNvPr id="169" name="קבוצה 240"/>
          <p:cNvGrpSpPr/>
          <p:nvPr/>
        </p:nvGrpSpPr>
        <p:grpSpPr>
          <a:xfrm>
            <a:off x="347854" y="2176289"/>
            <a:ext cx="6096354" cy="3606257"/>
            <a:chOff x="1506136" y="2631055"/>
            <a:chExt cx="6096354" cy="3606257"/>
          </a:xfrm>
        </p:grpSpPr>
        <p:grpSp>
          <p:nvGrpSpPr>
            <p:cNvPr id="170" name="קבוצה 237"/>
            <p:cNvGrpSpPr/>
            <p:nvPr/>
          </p:nvGrpSpPr>
          <p:grpSpPr>
            <a:xfrm>
              <a:off x="1535382" y="2807154"/>
              <a:ext cx="6067108" cy="3430158"/>
              <a:chOff x="1535382" y="2807154"/>
              <a:chExt cx="6067108" cy="3430158"/>
            </a:xfrm>
          </p:grpSpPr>
          <p:sp>
            <p:nvSpPr>
              <p:cNvPr id="172" name="מלבן מעוגל 306"/>
              <p:cNvSpPr/>
              <p:nvPr/>
            </p:nvSpPr>
            <p:spPr>
              <a:xfrm>
                <a:off x="1535382" y="2807154"/>
                <a:ext cx="6067108" cy="3430158"/>
              </a:xfrm>
              <a:prstGeom prst="roundRect">
                <a:avLst>
                  <a:gd name="adj" fmla="val 7781"/>
                </a:avLst>
              </a:prstGeom>
              <a:solidFill>
                <a:sysClr val="window" lastClr="FFFFFF">
                  <a:lumMod val="85000"/>
                </a:sysClr>
              </a:solidFill>
              <a:ln w="28575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73" name="קבוצה 236"/>
              <p:cNvGrpSpPr/>
              <p:nvPr/>
            </p:nvGrpSpPr>
            <p:grpSpPr>
              <a:xfrm>
                <a:off x="2637244" y="3600807"/>
                <a:ext cx="4029142" cy="2416253"/>
                <a:chOff x="2637244" y="3600807"/>
                <a:chExt cx="4029142" cy="2416253"/>
              </a:xfrm>
            </p:grpSpPr>
            <p:sp>
              <p:nvSpPr>
                <p:cNvPr id="188" name="Oval 39"/>
                <p:cNvSpPr>
                  <a:spLocks noChangeAspect="1"/>
                </p:cNvSpPr>
                <p:nvPr/>
              </p:nvSpPr>
              <p:spPr>
                <a:xfrm>
                  <a:off x="3436395" y="4052171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9" name="Oval 40"/>
                <p:cNvSpPr>
                  <a:spLocks noChangeAspect="1"/>
                </p:cNvSpPr>
                <p:nvPr/>
              </p:nvSpPr>
              <p:spPr>
                <a:xfrm>
                  <a:off x="4592973" y="4836472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0" name="Oval 41"/>
                <p:cNvSpPr>
                  <a:spLocks noChangeAspect="1"/>
                </p:cNvSpPr>
                <p:nvPr/>
              </p:nvSpPr>
              <p:spPr>
                <a:xfrm>
                  <a:off x="3515498" y="5314570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1" name="Oval 42"/>
                <p:cNvSpPr>
                  <a:spLocks noChangeAspect="1"/>
                </p:cNvSpPr>
                <p:nvPr/>
              </p:nvSpPr>
              <p:spPr>
                <a:xfrm>
                  <a:off x="4639507" y="5643336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2" name="Oval 43"/>
                <p:cNvSpPr>
                  <a:spLocks noChangeAspect="1"/>
                </p:cNvSpPr>
                <p:nvPr/>
              </p:nvSpPr>
              <p:spPr>
                <a:xfrm>
                  <a:off x="5814401" y="4465620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3" name="Oval 44"/>
                <p:cNvSpPr>
                  <a:spLocks noChangeAspect="1"/>
                </p:cNvSpPr>
                <p:nvPr/>
              </p:nvSpPr>
              <p:spPr>
                <a:xfrm>
                  <a:off x="5704507" y="5287236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Oval 45"/>
                <p:cNvSpPr>
                  <a:spLocks noChangeAspect="1"/>
                </p:cNvSpPr>
                <p:nvPr/>
              </p:nvSpPr>
              <p:spPr>
                <a:xfrm>
                  <a:off x="5059938" y="3917579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Oval 46"/>
                <p:cNvSpPr>
                  <a:spLocks noChangeAspect="1"/>
                </p:cNvSpPr>
                <p:nvPr/>
              </p:nvSpPr>
              <p:spPr>
                <a:xfrm>
                  <a:off x="4101899" y="3600807"/>
                  <a:ext cx="373724" cy="373724"/>
                </a:xfrm>
                <a:prstGeom prst="ellipse">
                  <a:avLst/>
                </a:prstGeom>
                <a:solidFill>
                  <a:srgbClr val="5B9BD5"/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96" name="Straight Connector 47"/>
                <p:cNvCxnSpPr>
                  <a:stCxn id="195" idx="2"/>
                  <a:endCxn id="188" idx="7"/>
                </p:cNvCxnSpPr>
                <p:nvPr/>
              </p:nvCxnSpPr>
              <p:spPr>
                <a:xfrm flipH="1">
                  <a:off x="3755388" y="3787669"/>
                  <a:ext cx="346511" cy="31923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97" name="Straight Connector 48"/>
                <p:cNvCxnSpPr>
                  <a:stCxn id="188" idx="4"/>
                  <a:endCxn id="190" idx="0"/>
                </p:cNvCxnSpPr>
                <p:nvPr/>
              </p:nvCxnSpPr>
              <p:spPr>
                <a:xfrm>
                  <a:off x="3623257" y="4425895"/>
                  <a:ext cx="79103" cy="88867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98" name="Straight Connector 49"/>
                <p:cNvCxnSpPr>
                  <a:stCxn id="189" idx="1"/>
                  <a:endCxn id="188" idx="5"/>
                </p:cNvCxnSpPr>
                <p:nvPr/>
              </p:nvCxnSpPr>
              <p:spPr>
                <a:xfrm flipH="1" flipV="1">
                  <a:off x="3755388" y="4371164"/>
                  <a:ext cx="892316" cy="520039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99" name="Straight Connector 50"/>
                <p:cNvCxnSpPr>
                  <a:stCxn id="194" idx="1"/>
                  <a:endCxn id="195" idx="6"/>
                </p:cNvCxnSpPr>
                <p:nvPr/>
              </p:nvCxnSpPr>
              <p:spPr>
                <a:xfrm flipH="1" flipV="1">
                  <a:off x="4475623" y="3787669"/>
                  <a:ext cx="639046" cy="184641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0" name="Straight Connector 51"/>
                <p:cNvCxnSpPr>
                  <a:stCxn id="194" idx="6"/>
                  <a:endCxn id="192" idx="1"/>
                </p:cNvCxnSpPr>
                <p:nvPr/>
              </p:nvCxnSpPr>
              <p:spPr>
                <a:xfrm>
                  <a:off x="5433662" y="4104441"/>
                  <a:ext cx="435470" cy="41591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1" name="Straight Connector 52"/>
                <p:cNvCxnSpPr>
                  <a:stCxn id="191" idx="0"/>
                  <a:endCxn id="189" idx="4"/>
                </p:cNvCxnSpPr>
                <p:nvPr/>
              </p:nvCxnSpPr>
              <p:spPr>
                <a:xfrm flipH="1" flipV="1">
                  <a:off x="4779835" y="5210196"/>
                  <a:ext cx="46534" cy="43314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2" name="Straight Connector 53"/>
                <p:cNvCxnSpPr>
                  <a:stCxn id="189" idx="7"/>
                  <a:endCxn id="194" idx="3"/>
                </p:cNvCxnSpPr>
                <p:nvPr/>
              </p:nvCxnSpPr>
              <p:spPr>
                <a:xfrm flipV="1">
                  <a:off x="4911966" y="4236572"/>
                  <a:ext cx="202703" cy="654631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3" name="Straight Connector 54"/>
                <p:cNvCxnSpPr>
                  <a:stCxn id="193" idx="0"/>
                  <a:endCxn id="192" idx="4"/>
                </p:cNvCxnSpPr>
                <p:nvPr/>
              </p:nvCxnSpPr>
              <p:spPr>
                <a:xfrm flipV="1">
                  <a:off x="5891369" y="4839344"/>
                  <a:ext cx="109894" cy="44789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4" name="Straight Connector 55"/>
                <p:cNvCxnSpPr>
                  <a:stCxn id="191" idx="6"/>
                  <a:endCxn id="193" idx="3"/>
                </p:cNvCxnSpPr>
                <p:nvPr/>
              </p:nvCxnSpPr>
              <p:spPr>
                <a:xfrm flipV="1">
                  <a:off x="5013231" y="5606229"/>
                  <a:ext cx="746007" cy="223969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5" name="Straight Connector 56"/>
                <p:cNvCxnSpPr>
                  <a:stCxn id="190" idx="5"/>
                  <a:endCxn id="191" idx="2"/>
                </p:cNvCxnSpPr>
                <p:nvPr/>
              </p:nvCxnSpPr>
              <p:spPr>
                <a:xfrm>
                  <a:off x="3834491" y="5633563"/>
                  <a:ext cx="805016" cy="19663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6" name="Straight Connector 205"/>
                <p:cNvCxnSpPr>
                  <a:stCxn id="188" idx="3"/>
                </p:cNvCxnSpPr>
                <p:nvPr/>
              </p:nvCxnSpPr>
              <p:spPr>
                <a:xfrm flipH="1">
                  <a:off x="2637244" y="4371164"/>
                  <a:ext cx="853882" cy="47564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7" name="Straight Connector 206"/>
                <p:cNvCxnSpPr>
                  <a:stCxn id="190" idx="2"/>
                </p:cNvCxnSpPr>
                <p:nvPr/>
              </p:nvCxnSpPr>
              <p:spPr>
                <a:xfrm flipH="1" flipV="1">
                  <a:off x="2637244" y="5171650"/>
                  <a:ext cx="878254" cy="3297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8" name="Straight Connector 82"/>
                <p:cNvCxnSpPr>
                  <a:stCxn id="192" idx="5"/>
                </p:cNvCxnSpPr>
                <p:nvPr/>
              </p:nvCxnSpPr>
              <p:spPr>
                <a:xfrm>
                  <a:off x="6133394" y="4784613"/>
                  <a:ext cx="532992" cy="192741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9" name="Straight Connector 83"/>
                <p:cNvCxnSpPr>
                  <a:stCxn id="193" idx="6"/>
                </p:cNvCxnSpPr>
                <p:nvPr/>
              </p:nvCxnSpPr>
              <p:spPr>
                <a:xfrm flipV="1">
                  <a:off x="6078231" y="5336541"/>
                  <a:ext cx="588155" cy="137557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174" name="Group 12"/>
              <p:cNvGrpSpPr>
                <a:grpSpLocks noChangeAspect="1"/>
              </p:cNvGrpSpPr>
              <p:nvPr/>
            </p:nvGrpSpPr>
            <p:grpSpPr>
              <a:xfrm>
                <a:off x="2033914" y="4664521"/>
                <a:ext cx="325693" cy="797537"/>
                <a:chOff x="6034966" y="1524000"/>
                <a:chExt cx="1493668" cy="3657600"/>
              </a:xfrm>
              <a:solidFill>
                <a:srgbClr val="0070C0"/>
              </a:solidFill>
            </p:grpSpPr>
            <p:sp>
              <p:nvSpPr>
                <p:cNvPr id="182" name="Rounded Rectangle 13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3" name="Rounded Rectangle 14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Rounded Rectangle 15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Rounded Rectangle 16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Rounded Rectangle 17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7" name="Rounded Rectangle 18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75" name="Group 19"/>
              <p:cNvGrpSpPr>
                <a:grpSpLocks noChangeAspect="1"/>
              </p:cNvGrpSpPr>
              <p:nvPr/>
            </p:nvGrpSpPr>
            <p:grpSpPr>
              <a:xfrm>
                <a:off x="6817374" y="4664521"/>
                <a:ext cx="325693" cy="797537"/>
                <a:chOff x="6034966" y="1524000"/>
                <a:chExt cx="1493668" cy="3657600"/>
              </a:xfrm>
              <a:solidFill>
                <a:srgbClr val="FF0000"/>
              </a:solidFill>
            </p:grpSpPr>
            <p:sp>
              <p:nvSpPr>
                <p:cNvPr id="176" name="Rounded Rectangle 20"/>
                <p:cNvSpPr/>
                <p:nvPr/>
              </p:nvSpPr>
              <p:spPr>
                <a:xfrm rot="20672461" flipV="1">
                  <a:off x="7185734" y="2265013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7" name="Rounded Rectangle 21"/>
                <p:cNvSpPr/>
                <p:nvPr/>
              </p:nvSpPr>
              <p:spPr>
                <a:xfrm rot="1032992">
                  <a:off x="6034966" y="2265012"/>
                  <a:ext cx="342900" cy="1329065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8" name="Rounded Rectangle 22"/>
                <p:cNvSpPr/>
                <p:nvPr/>
              </p:nvSpPr>
              <p:spPr>
                <a:xfrm>
                  <a:off x="6400800" y="2209800"/>
                  <a:ext cx="762000" cy="1600200"/>
                </a:xfrm>
                <a:prstGeom prst="roundRect">
                  <a:avLst>
                    <a:gd name="adj" fmla="val 39714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79" name="Rounded Rectangle 23"/>
                <p:cNvSpPr/>
                <p:nvPr/>
              </p:nvSpPr>
              <p:spPr>
                <a:xfrm>
                  <a:off x="6400800" y="3733800"/>
                  <a:ext cx="3429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0" name="Rounded Rectangle 24"/>
                <p:cNvSpPr/>
                <p:nvPr/>
              </p:nvSpPr>
              <p:spPr>
                <a:xfrm>
                  <a:off x="6781800" y="3733800"/>
                  <a:ext cx="381000" cy="1447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1" name="Rounded Rectangle 25"/>
                <p:cNvSpPr/>
                <p:nvPr/>
              </p:nvSpPr>
              <p:spPr>
                <a:xfrm>
                  <a:off x="6434494" y="1524000"/>
                  <a:ext cx="652106" cy="685800"/>
                </a:xfrm>
                <a:prstGeom prst="roundRect">
                  <a:avLst>
                    <a:gd name="adj" fmla="val 50000"/>
                  </a:avLst>
                </a:prstGeom>
                <a:grpFill/>
                <a:ln w="127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1" name="מלבן מעוגל 343"/>
            <p:cNvSpPr/>
            <p:nvPr/>
          </p:nvSpPr>
          <p:spPr>
            <a:xfrm>
              <a:off x="1506136" y="2631055"/>
              <a:ext cx="2849840" cy="350657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Bitcoin &amp; similar currencies</a:t>
              </a:r>
            </a:p>
          </p:txBody>
        </p:sp>
      </p:grpSp>
      <p:sp>
        <p:nvSpPr>
          <p:cNvPr id="210" name="Right Arrow 209"/>
          <p:cNvSpPr/>
          <p:nvPr/>
        </p:nvSpPr>
        <p:spPr>
          <a:xfrm>
            <a:off x="2051720" y="1194989"/>
            <a:ext cx="368774" cy="253288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211" name="Picture 2" descr="http://rosenblumcoins.com/files/img/minilist_2013_19/5384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4" r="471"/>
          <a:stretch/>
        </p:blipFill>
        <p:spPr bwMode="auto">
          <a:xfrm>
            <a:off x="1328212" y="1063758"/>
            <a:ext cx="536766" cy="53727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Cloud Callout 91"/>
          <p:cNvSpPr/>
          <p:nvPr/>
        </p:nvSpPr>
        <p:spPr>
          <a:xfrm>
            <a:off x="1763539" y="4235039"/>
            <a:ext cx="744799" cy="504435"/>
          </a:xfrm>
          <a:prstGeom prst="cloudCallout">
            <a:avLst>
              <a:gd name="adj1" fmla="val 32955"/>
              <a:gd name="adj2" fmla="val 84799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3" name="Cloud Callout 95"/>
          <p:cNvSpPr/>
          <p:nvPr/>
        </p:nvSpPr>
        <p:spPr>
          <a:xfrm>
            <a:off x="2965217" y="3618508"/>
            <a:ext cx="889732" cy="533311"/>
          </a:xfrm>
          <a:prstGeom prst="cloudCallout">
            <a:avLst>
              <a:gd name="adj1" fmla="val 18887"/>
              <a:gd name="adj2" fmla="val 98575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4" name="Cloud Callout 96"/>
          <p:cNvSpPr/>
          <p:nvPr/>
        </p:nvSpPr>
        <p:spPr>
          <a:xfrm>
            <a:off x="3532469" y="2763860"/>
            <a:ext cx="889732" cy="533311"/>
          </a:xfrm>
          <a:prstGeom prst="cloudCallout">
            <a:avLst>
              <a:gd name="adj1" fmla="val 4970"/>
              <a:gd name="adj2" fmla="val 89645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5" name="Cloud Callout 97"/>
          <p:cNvSpPr/>
          <p:nvPr/>
        </p:nvSpPr>
        <p:spPr>
          <a:xfrm>
            <a:off x="2730940" y="4593148"/>
            <a:ext cx="738364" cy="533311"/>
          </a:xfrm>
          <a:prstGeom prst="cloudCallout">
            <a:avLst>
              <a:gd name="adj1" fmla="val 51688"/>
              <a:gd name="adj2" fmla="val 78343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6" name="Cloud Callout 98"/>
          <p:cNvSpPr/>
          <p:nvPr/>
        </p:nvSpPr>
        <p:spPr>
          <a:xfrm>
            <a:off x="3924022" y="4274677"/>
            <a:ext cx="889732" cy="533311"/>
          </a:xfrm>
          <a:prstGeom prst="cloudCallout">
            <a:avLst>
              <a:gd name="adj1" fmla="val 18887"/>
              <a:gd name="adj2" fmla="val 75357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7" name="Cloud Callout 99"/>
          <p:cNvSpPr/>
          <p:nvPr/>
        </p:nvSpPr>
        <p:spPr>
          <a:xfrm>
            <a:off x="2437452" y="2542186"/>
            <a:ext cx="889732" cy="533311"/>
          </a:xfrm>
          <a:prstGeom prst="cloudCallout">
            <a:avLst>
              <a:gd name="adj1" fmla="val 19743"/>
              <a:gd name="adj2" fmla="val 69642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8" name="Cloud Callout 100"/>
          <p:cNvSpPr/>
          <p:nvPr/>
        </p:nvSpPr>
        <p:spPr>
          <a:xfrm>
            <a:off x="1709422" y="3134850"/>
            <a:ext cx="889732" cy="533311"/>
          </a:xfrm>
          <a:prstGeom prst="cloudCallout">
            <a:avLst>
              <a:gd name="adj1" fmla="val 18887"/>
              <a:gd name="adj2" fmla="val 75357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sp>
        <p:nvSpPr>
          <p:cNvPr id="219" name="Cloud Callout 101"/>
          <p:cNvSpPr/>
          <p:nvPr/>
        </p:nvSpPr>
        <p:spPr>
          <a:xfrm>
            <a:off x="4381243" y="3304258"/>
            <a:ext cx="889732" cy="533311"/>
          </a:xfrm>
          <a:prstGeom prst="cloudCallout">
            <a:avLst>
              <a:gd name="adj1" fmla="val -1453"/>
              <a:gd name="adj2" fmla="val 78929"/>
            </a:avLst>
          </a:prstGeom>
          <a:solidFill>
            <a:srgbClr val="FAFAFA">
              <a:alpha val="50196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none"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Blue: 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Red: 1</a:t>
            </a:r>
          </a:p>
        </p:txBody>
      </p:sp>
      <p:pic>
        <p:nvPicPr>
          <p:cNvPr id="220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323" y="5130528"/>
            <a:ext cx="500701" cy="5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196" y="4766814"/>
            <a:ext cx="500701" cy="5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2" name="Group 131"/>
          <p:cNvGrpSpPr/>
          <p:nvPr/>
        </p:nvGrpSpPr>
        <p:grpSpPr>
          <a:xfrm>
            <a:off x="1295351" y="4057661"/>
            <a:ext cx="521983" cy="280109"/>
            <a:chOff x="4698226" y="2358885"/>
            <a:chExt cx="805227" cy="372699"/>
          </a:xfrm>
        </p:grpSpPr>
        <p:sp>
          <p:nvSpPr>
            <p:cNvPr id="223" name="Rectangle 132"/>
            <p:cNvSpPr/>
            <p:nvPr/>
          </p:nvSpPr>
          <p:spPr>
            <a:xfrm>
              <a:off x="4698226" y="2358885"/>
              <a:ext cx="805227" cy="3726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4" name="Rectangle 133"/>
            <p:cNvSpPr/>
            <p:nvPr/>
          </p:nvSpPr>
          <p:spPr>
            <a:xfrm>
              <a:off x="4807527" y="2445449"/>
              <a:ext cx="173943" cy="18751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25" name="Straight Arrow Connector 134"/>
            <p:cNvCxnSpPr/>
            <p:nvPr/>
          </p:nvCxnSpPr>
          <p:spPr>
            <a:xfrm>
              <a:off x="5015543" y="2539207"/>
              <a:ext cx="171548" cy="6027"/>
            </a:xfrm>
            <a:prstGeom prst="straightConnector1">
              <a:avLst/>
            </a:prstGeom>
            <a:noFill/>
            <a:ln w="25400" cap="flat" cmpd="sng" algn="ctr">
              <a:solidFill>
                <a:srgbClr val="44546A">
                  <a:lumMod val="2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6" name="Rectangle 135"/>
            <p:cNvSpPr/>
            <p:nvPr/>
          </p:nvSpPr>
          <p:spPr>
            <a:xfrm>
              <a:off x="5249155" y="2451475"/>
              <a:ext cx="173943" cy="187517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27" name="Group 131"/>
          <p:cNvGrpSpPr/>
          <p:nvPr/>
        </p:nvGrpSpPr>
        <p:grpSpPr>
          <a:xfrm>
            <a:off x="1323522" y="4752467"/>
            <a:ext cx="521983" cy="280109"/>
            <a:chOff x="4698226" y="2358885"/>
            <a:chExt cx="805227" cy="372699"/>
          </a:xfrm>
        </p:grpSpPr>
        <p:sp>
          <p:nvSpPr>
            <p:cNvPr id="228" name="Rectangle 132"/>
            <p:cNvSpPr/>
            <p:nvPr/>
          </p:nvSpPr>
          <p:spPr>
            <a:xfrm>
              <a:off x="4698226" y="2358885"/>
              <a:ext cx="805227" cy="3726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9" name="Rectangle 133"/>
            <p:cNvSpPr/>
            <p:nvPr/>
          </p:nvSpPr>
          <p:spPr>
            <a:xfrm>
              <a:off x="4807527" y="2445449"/>
              <a:ext cx="173943" cy="18751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0" name="Straight Arrow Connector 134"/>
            <p:cNvCxnSpPr/>
            <p:nvPr/>
          </p:nvCxnSpPr>
          <p:spPr>
            <a:xfrm>
              <a:off x="5015543" y="2539207"/>
              <a:ext cx="171548" cy="6027"/>
            </a:xfrm>
            <a:prstGeom prst="straightConnector1">
              <a:avLst/>
            </a:prstGeom>
            <a:noFill/>
            <a:ln w="25400" cap="flat" cmpd="sng" algn="ctr">
              <a:solidFill>
                <a:srgbClr val="44546A">
                  <a:lumMod val="2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1" name="Rectangle 135"/>
            <p:cNvSpPr/>
            <p:nvPr/>
          </p:nvSpPr>
          <p:spPr>
            <a:xfrm>
              <a:off x="5249155" y="2451475"/>
              <a:ext cx="173943" cy="1875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32" name="Right Arrow 8"/>
          <p:cNvSpPr/>
          <p:nvPr/>
        </p:nvSpPr>
        <p:spPr>
          <a:xfrm>
            <a:off x="5862410" y="1301741"/>
            <a:ext cx="368774" cy="253288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3" name="Group 131"/>
          <p:cNvGrpSpPr/>
          <p:nvPr/>
        </p:nvGrpSpPr>
        <p:grpSpPr>
          <a:xfrm>
            <a:off x="5759238" y="1015612"/>
            <a:ext cx="521983" cy="280109"/>
            <a:chOff x="4698226" y="2358885"/>
            <a:chExt cx="805227" cy="372699"/>
          </a:xfrm>
        </p:grpSpPr>
        <p:sp>
          <p:nvSpPr>
            <p:cNvPr id="234" name="Rectangle 132"/>
            <p:cNvSpPr/>
            <p:nvPr/>
          </p:nvSpPr>
          <p:spPr>
            <a:xfrm>
              <a:off x="4698226" y="2358885"/>
              <a:ext cx="805227" cy="3726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Rectangle 133"/>
            <p:cNvSpPr/>
            <p:nvPr/>
          </p:nvSpPr>
          <p:spPr>
            <a:xfrm>
              <a:off x="4807527" y="2445449"/>
              <a:ext cx="173943" cy="18751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6" name="Straight Arrow Connector 134"/>
            <p:cNvCxnSpPr/>
            <p:nvPr/>
          </p:nvCxnSpPr>
          <p:spPr>
            <a:xfrm>
              <a:off x="5015543" y="2539207"/>
              <a:ext cx="171548" cy="6027"/>
            </a:xfrm>
            <a:prstGeom prst="straightConnector1">
              <a:avLst/>
            </a:prstGeom>
            <a:noFill/>
            <a:ln w="25400" cap="flat" cmpd="sng" algn="ctr">
              <a:solidFill>
                <a:srgbClr val="44546A">
                  <a:lumMod val="2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37" name="Rectangle 135"/>
            <p:cNvSpPr/>
            <p:nvPr/>
          </p:nvSpPr>
          <p:spPr>
            <a:xfrm>
              <a:off x="5249155" y="2451475"/>
              <a:ext cx="173943" cy="187517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347854" y="5868485"/>
            <a:ext cx="8616634" cy="969274"/>
            <a:chOff x="347854" y="5868485"/>
            <a:chExt cx="8616634" cy="969274"/>
          </a:xfrm>
        </p:grpSpPr>
        <p:sp>
          <p:nvSpPr>
            <p:cNvPr id="239" name="מלבן מעוגל 306"/>
            <p:cNvSpPr/>
            <p:nvPr/>
          </p:nvSpPr>
          <p:spPr>
            <a:xfrm>
              <a:off x="347854" y="5868485"/>
              <a:ext cx="8616634" cy="944958"/>
            </a:xfrm>
            <a:prstGeom prst="roundRect">
              <a:avLst>
                <a:gd name="adj" fmla="val 7781"/>
              </a:avLst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40" name="קבוצה 24"/>
            <p:cNvGrpSpPr/>
            <p:nvPr/>
          </p:nvGrpSpPr>
          <p:grpSpPr>
            <a:xfrm>
              <a:off x="467544" y="5877272"/>
              <a:ext cx="8352928" cy="960487"/>
              <a:chOff x="467544" y="5877272"/>
              <a:chExt cx="8352928" cy="960487"/>
            </a:xfrm>
          </p:grpSpPr>
          <p:sp>
            <p:nvSpPr>
              <p:cNvPr id="241" name="ענן 23"/>
              <p:cNvSpPr/>
              <p:nvPr/>
            </p:nvSpPr>
            <p:spPr>
              <a:xfrm>
                <a:off x="467544" y="5878937"/>
                <a:ext cx="5174934" cy="958822"/>
              </a:xfrm>
              <a:prstGeom prst="cloud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242" name="מחבר חץ ישר 21"/>
              <p:cNvCxnSpPr>
                <a:stCxn id="243" idx="1"/>
              </p:cNvCxnSpPr>
              <p:nvPr/>
            </p:nvCxnSpPr>
            <p:spPr>
              <a:xfrm flipH="1">
                <a:off x="562630" y="6308620"/>
                <a:ext cx="506228" cy="0"/>
              </a:xfrm>
              <a:prstGeom prst="straightConnector1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triangle" w="lg" len="lg"/>
              </a:ln>
              <a:effectLst/>
            </p:spPr>
          </p:cxnSp>
          <p:sp>
            <p:nvSpPr>
              <p:cNvPr id="243" name="מלבן מעוגל 20"/>
              <p:cNvSpPr/>
              <p:nvPr/>
            </p:nvSpPr>
            <p:spPr>
              <a:xfrm>
                <a:off x="1068858" y="6102682"/>
                <a:ext cx="478806" cy="411876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cxnSp>
            <p:nvCxnSpPr>
              <p:cNvPr id="244" name="מחבר חץ ישר 21"/>
              <p:cNvCxnSpPr>
                <a:stCxn id="245" idx="1"/>
                <a:endCxn id="243" idx="3"/>
              </p:cNvCxnSpPr>
              <p:nvPr/>
            </p:nvCxnSpPr>
            <p:spPr>
              <a:xfrm flipH="1">
                <a:off x="1547664" y="6308620"/>
                <a:ext cx="457298" cy="0"/>
              </a:xfrm>
              <a:prstGeom prst="straightConnector1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triangle" w="lg" len="lg"/>
              </a:ln>
              <a:effectLst/>
            </p:spPr>
          </p:cxnSp>
          <p:sp>
            <p:nvSpPr>
              <p:cNvPr id="245" name="מלבן מעוגל 20"/>
              <p:cNvSpPr/>
              <p:nvPr/>
            </p:nvSpPr>
            <p:spPr>
              <a:xfrm>
                <a:off x="2004962" y="6102682"/>
                <a:ext cx="478806" cy="411876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cxnSp>
            <p:nvCxnSpPr>
              <p:cNvPr id="246" name="מחבר חץ ישר 21"/>
              <p:cNvCxnSpPr>
                <a:stCxn id="247" idx="1"/>
                <a:endCxn id="245" idx="3"/>
              </p:cNvCxnSpPr>
              <p:nvPr/>
            </p:nvCxnSpPr>
            <p:spPr>
              <a:xfrm flipH="1">
                <a:off x="2483768" y="6308620"/>
                <a:ext cx="457298" cy="0"/>
              </a:xfrm>
              <a:prstGeom prst="straightConnector1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triangle" w="lg" len="lg"/>
              </a:ln>
              <a:effectLst/>
            </p:spPr>
          </p:cxnSp>
          <p:sp>
            <p:nvSpPr>
              <p:cNvPr id="247" name="מלבן מעוגל 20"/>
              <p:cNvSpPr/>
              <p:nvPr/>
            </p:nvSpPr>
            <p:spPr>
              <a:xfrm>
                <a:off x="2941066" y="6102682"/>
                <a:ext cx="478806" cy="411876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cxnSp>
            <p:nvCxnSpPr>
              <p:cNvPr id="248" name="מחבר חץ ישר 21"/>
              <p:cNvCxnSpPr>
                <a:stCxn id="249" idx="1"/>
                <a:endCxn id="247" idx="3"/>
              </p:cNvCxnSpPr>
              <p:nvPr/>
            </p:nvCxnSpPr>
            <p:spPr>
              <a:xfrm flipH="1">
                <a:off x="3419872" y="6308620"/>
                <a:ext cx="457298" cy="0"/>
              </a:xfrm>
              <a:prstGeom prst="straightConnector1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triangle" w="lg" len="lg"/>
              </a:ln>
              <a:effectLst/>
            </p:spPr>
          </p:cxnSp>
          <p:sp>
            <p:nvSpPr>
              <p:cNvPr id="249" name="מלבן מעוגל 20"/>
              <p:cNvSpPr/>
              <p:nvPr/>
            </p:nvSpPr>
            <p:spPr>
              <a:xfrm>
                <a:off x="3877170" y="6102682"/>
                <a:ext cx="478806" cy="411876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5868144" y="5877272"/>
                <a:ext cx="2952328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The Blockchain</a:t>
                </a: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: </a:t>
                </a:r>
                <a:b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:r>
                  <a:rPr kumimoji="0" lang="en-US" sz="2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A record of transactions </a:t>
                </a:r>
              </a:p>
            </p:txBody>
          </p:sp>
          <p:cxnSp>
            <p:nvCxnSpPr>
              <p:cNvPr id="251" name="מחבר חץ ישר 21"/>
              <p:cNvCxnSpPr>
                <a:stCxn id="252" idx="1"/>
              </p:cNvCxnSpPr>
              <p:nvPr/>
            </p:nvCxnSpPr>
            <p:spPr>
              <a:xfrm flipH="1">
                <a:off x="4355976" y="6299234"/>
                <a:ext cx="457298" cy="0"/>
              </a:xfrm>
              <a:prstGeom prst="straightConnector1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/>
                <a:tailEnd type="triangle" w="lg" len="lg"/>
              </a:ln>
              <a:effectLst/>
            </p:spPr>
          </p:cxnSp>
          <p:sp>
            <p:nvSpPr>
              <p:cNvPr id="252" name="מלבן מעוגל 20"/>
              <p:cNvSpPr/>
              <p:nvPr/>
            </p:nvSpPr>
            <p:spPr>
              <a:xfrm>
                <a:off x="4813274" y="6093296"/>
                <a:ext cx="478806" cy="411876"/>
              </a:xfrm>
              <a:prstGeom prst="roundRect">
                <a:avLst/>
              </a:prstGeom>
              <a:solidFill>
                <a:srgbClr val="5B9BD5">
                  <a:lumMod val="60000"/>
                  <a:lumOff val="40000"/>
                </a:srgbClr>
              </a:solidFill>
              <a:ln w="2857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1" anchor="ctr"/>
              <a:lstStyle/>
              <a:p>
                <a:pPr marL="0" marR="0" lvl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e-I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53" name="Slide Number Placeholder 1"/>
          <p:cNvSpPr txBox="1">
            <a:spLocks/>
          </p:cNvSpPr>
          <p:nvPr/>
        </p:nvSpPr>
        <p:spPr>
          <a:xfrm>
            <a:off x="8820472" y="6505172"/>
            <a:ext cx="323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pPr/>
              <a:t>2</a:t>
            </a:fld>
            <a:endParaRPr lang="he-IL">
              <a:solidFill>
                <a:prstClr val="black">
                  <a:tint val="75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254" name="Group 253"/>
          <p:cNvGrpSpPr/>
          <p:nvPr/>
        </p:nvGrpSpPr>
        <p:grpSpPr>
          <a:xfrm>
            <a:off x="6516216" y="3836537"/>
            <a:ext cx="2417458" cy="1943717"/>
            <a:chOff x="6516216" y="3836537"/>
            <a:chExt cx="2417458" cy="1943717"/>
          </a:xfrm>
        </p:grpSpPr>
        <p:sp>
          <p:nvSpPr>
            <p:cNvPr id="255" name="מלבן מעוגל 306"/>
            <p:cNvSpPr/>
            <p:nvPr/>
          </p:nvSpPr>
          <p:spPr>
            <a:xfrm>
              <a:off x="6516216" y="3836537"/>
              <a:ext cx="2417458" cy="1943717"/>
            </a:xfrm>
            <a:prstGeom prst="roundRect">
              <a:avLst>
                <a:gd name="adj" fmla="val 7781"/>
              </a:avLst>
            </a:prstGeom>
            <a:solidFill>
              <a:sysClr val="window" lastClr="FFFFFF">
                <a:lumMod val="85000"/>
              </a:sysClr>
            </a:solidFill>
            <a:ln w="28575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559062" y="5029035"/>
              <a:ext cx="23360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Secured by </a:t>
              </a:r>
              <a:b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</a:b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“proof-of-work”</a:t>
              </a:r>
            </a:p>
          </p:txBody>
        </p:sp>
        <p:pic>
          <p:nvPicPr>
            <p:cNvPr id="257" name="Picture 256" descr="https://encrypted-tbn1.gstatic.com/images?q=tbn:ANd9GcSt-0MDq00HmyD6YmDeD4wuOUDa8wPYtvDF7YPdH1DVgIZCD0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58550" y="4042282"/>
              <a:ext cx="1282465" cy="9606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3447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023 L 0.14341 -0.0002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5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5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5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5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attacks on the P2P overlay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5" y="1371600"/>
            <a:ext cx="7467600" cy="1094835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Eclipse attack: Target P2P network formation</a:t>
            </a:r>
          </a:p>
        </p:txBody>
      </p:sp>
      <p:sp>
        <p:nvSpPr>
          <p:cNvPr id="4" name="Oval 3"/>
          <p:cNvSpPr/>
          <p:nvPr/>
        </p:nvSpPr>
        <p:spPr>
          <a:xfrm>
            <a:off x="1752600" y="4334712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1681906" y="2627253"/>
            <a:ext cx="872979" cy="685800"/>
          </a:xfrm>
          <a:prstGeom prst="roundRect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DNS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382514" y="3962400"/>
            <a:ext cx="1188236" cy="1905000"/>
          </a:xfrm>
          <a:prstGeom prst="round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/>
              <a:t>Known Peers</a:t>
            </a:r>
            <a:br>
              <a:rPr lang="en-US" u="sng" dirty="0"/>
            </a:br>
            <a:endParaRPr lang="en-US" sz="800" u="sng" dirty="0"/>
          </a:p>
          <a:p>
            <a:pPr algn="ctr"/>
            <a:r>
              <a:rPr lang="en-US" sz="1200" dirty="0"/>
              <a:t>34.28.1.2</a:t>
            </a:r>
          </a:p>
          <a:p>
            <a:pPr algn="ctr"/>
            <a:r>
              <a:rPr lang="en-US" sz="1200" dirty="0"/>
              <a:t>134.67.8.91</a:t>
            </a:r>
          </a:p>
          <a:p>
            <a:pPr algn="ctr"/>
            <a:r>
              <a:rPr lang="en-US" sz="1200" dirty="0"/>
              <a:t>51.21.194.5</a:t>
            </a:r>
          </a:p>
          <a:p>
            <a:pPr algn="ctr"/>
            <a:r>
              <a:rPr lang="en-US" sz="1200" dirty="0"/>
              <a:t>114.25.7.61</a:t>
            </a:r>
          </a:p>
          <a:p>
            <a:pPr algn="ctr"/>
            <a:r>
              <a:rPr lang="en-US" sz="1200" dirty="0"/>
              <a:t>45.67.8.13</a:t>
            </a:r>
          </a:p>
          <a:p>
            <a:pPr algn="ctr"/>
            <a:r>
              <a:rPr lang="en-US" sz="1200" dirty="0"/>
              <a:t>134.67.8.91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57400" y="3618553"/>
            <a:ext cx="15206" cy="49465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09800" y="3618553"/>
            <a:ext cx="0" cy="49465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510090" y="3973540"/>
            <a:ext cx="2009316" cy="595927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4799274" y="2755835"/>
            <a:ext cx="3489994" cy="3295774"/>
            <a:chOff x="4799274" y="2755835"/>
            <a:chExt cx="3489994" cy="3295774"/>
          </a:xfrm>
        </p:grpSpPr>
        <p:sp>
          <p:nvSpPr>
            <p:cNvPr id="6" name="Oval 5"/>
            <p:cNvSpPr/>
            <p:nvPr/>
          </p:nvSpPr>
          <p:spPr>
            <a:xfrm>
              <a:off x="6445206" y="3848468"/>
              <a:ext cx="685800" cy="685800"/>
            </a:xfrm>
            <a:prstGeom prst="ellips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317468" y="5365809"/>
              <a:ext cx="685800" cy="685800"/>
            </a:xfrm>
            <a:prstGeom prst="ellips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99274" y="3581400"/>
              <a:ext cx="685800" cy="685800"/>
            </a:xfrm>
            <a:prstGeom prst="ellips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03468" y="5041534"/>
              <a:ext cx="685800" cy="685800"/>
            </a:xfrm>
            <a:prstGeom prst="ellips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146268" y="2755835"/>
              <a:ext cx="685800" cy="685800"/>
            </a:xfrm>
            <a:prstGeom prst="ellipse">
              <a:avLst/>
            </a:prstGeom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8" idx="7"/>
              <a:endCxn id="17" idx="2"/>
            </p:cNvCxnSpPr>
            <p:nvPr/>
          </p:nvCxnSpPr>
          <p:spPr>
            <a:xfrm flipV="1">
              <a:off x="5384641" y="3098735"/>
              <a:ext cx="1761627" cy="583098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1"/>
              <a:endCxn id="6" idx="5"/>
            </p:cNvCxnSpPr>
            <p:nvPr/>
          </p:nvCxnSpPr>
          <p:spPr>
            <a:xfrm flipH="1" flipV="1">
              <a:off x="7030573" y="4433835"/>
              <a:ext cx="673328" cy="708132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7"/>
              <a:endCxn id="17" idx="4"/>
            </p:cNvCxnSpPr>
            <p:nvPr/>
          </p:nvCxnSpPr>
          <p:spPr>
            <a:xfrm flipV="1">
              <a:off x="7030573" y="3441635"/>
              <a:ext cx="458595" cy="507266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0"/>
              <a:endCxn id="17" idx="5"/>
            </p:cNvCxnSpPr>
            <p:nvPr/>
          </p:nvCxnSpPr>
          <p:spPr>
            <a:xfrm flipH="1" flipV="1">
              <a:off x="7731635" y="3341202"/>
              <a:ext cx="214733" cy="1700332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7" idx="6"/>
              <a:endCxn id="16" idx="2"/>
            </p:cNvCxnSpPr>
            <p:nvPr/>
          </p:nvCxnSpPr>
          <p:spPr>
            <a:xfrm flipV="1">
              <a:off x="6003268" y="5384434"/>
              <a:ext cx="1600200" cy="324275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0"/>
              <a:endCxn id="6" idx="3"/>
            </p:cNvCxnSpPr>
            <p:nvPr/>
          </p:nvCxnSpPr>
          <p:spPr>
            <a:xfrm flipV="1">
              <a:off x="5660368" y="4433835"/>
              <a:ext cx="885271" cy="931974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16" idx="1"/>
              <a:endCxn id="8" idx="5"/>
            </p:cNvCxnSpPr>
            <p:nvPr/>
          </p:nvCxnSpPr>
          <p:spPr>
            <a:xfrm flipH="1" flipV="1">
              <a:off x="5384641" y="4166767"/>
              <a:ext cx="2319260" cy="975200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7" idx="0"/>
              <a:endCxn id="8" idx="4"/>
            </p:cNvCxnSpPr>
            <p:nvPr/>
          </p:nvCxnSpPr>
          <p:spPr>
            <a:xfrm flipH="1" flipV="1">
              <a:off x="5142174" y="4267200"/>
              <a:ext cx="518194" cy="1098609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Straight Arrow Connector 74"/>
          <p:cNvCxnSpPr/>
          <p:nvPr/>
        </p:nvCxnSpPr>
        <p:spPr>
          <a:xfrm flipH="1">
            <a:off x="2557130" y="4147901"/>
            <a:ext cx="2044809" cy="604128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233972" y="3520083"/>
            <a:ext cx="81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of </a:t>
            </a:r>
            <a:br>
              <a:rPr lang="en-US" dirty="0"/>
            </a:br>
            <a:r>
              <a:rPr lang="en-US" dirty="0"/>
              <a:t>nodes</a:t>
            </a:r>
          </a:p>
        </p:txBody>
      </p:sp>
      <p:sp>
        <p:nvSpPr>
          <p:cNvPr id="80" name="TextBox 79"/>
          <p:cNvSpPr txBox="1"/>
          <p:nvPr/>
        </p:nvSpPr>
        <p:spPr>
          <a:xfrm rot="20590310">
            <a:off x="2880420" y="4431674"/>
            <a:ext cx="147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nodes</a:t>
            </a:r>
          </a:p>
        </p:txBody>
      </p:sp>
      <p:sp>
        <p:nvSpPr>
          <p:cNvPr id="81" name="Oval 80"/>
          <p:cNvSpPr/>
          <p:nvPr/>
        </p:nvSpPr>
        <p:spPr>
          <a:xfrm>
            <a:off x="3093519" y="5867400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 flipH="1" flipV="1">
            <a:off x="2335863" y="5020513"/>
            <a:ext cx="788337" cy="923087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16" y="5901619"/>
            <a:ext cx="651579" cy="6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: Rounded Corners 87"/>
          <p:cNvSpPr/>
          <p:nvPr/>
        </p:nvSpPr>
        <p:spPr>
          <a:xfrm>
            <a:off x="419857" y="4648200"/>
            <a:ext cx="1113550" cy="789193"/>
          </a:xfrm>
          <a:prstGeom prst="round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rgbClr val="FF6565"/>
                </a:solidFill>
              </a:rPr>
              <a:t>134.17.8.91</a:t>
            </a:r>
          </a:p>
          <a:p>
            <a:pPr algn="ctr"/>
            <a:r>
              <a:rPr lang="en-US" sz="1200" dirty="0">
                <a:solidFill>
                  <a:srgbClr val="FF6565"/>
                </a:solidFill>
              </a:rPr>
              <a:t>51.22.194.5</a:t>
            </a:r>
          </a:p>
          <a:p>
            <a:pPr algn="ctr"/>
            <a:r>
              <a:rPr lang="en-US" sz="1200" dirty="0">
                <a:solidFill>
                  <a:srgbClr val="FF6565"/>
                </a:solidFill>
              </a:rPr>
              <a:t>112.25.7.61</a:t>
            </a:r>
          </a:p>
          <a:p>
            <a:pPr algn="ctr"/>
            <a:r>
              <a:rPr lang="en-US" sz="1200" dirty="0">
                <a:solidFill>
                  <a:srgbClr val="FF6565"/>
                </a:solidFill>
              </a:rPr>
              <a:t>35.28.1.2</a:t>
            </a:r>
          </a:p>
          <a:p>
            <a:pPr algn="ctr"/>
            <a:endParaRPr lang="en-US" sz="1200" dirty="0">
              <a:solidFill>
                <a:srgbClr val="FF6565"/>
              </a:solidFill>
            </a:endParaRPr>
          </a:p>
          <a:p>
            <a:pPr algn="ctr"/>
            <a:endParaRPr lang="en-US" sz="1200" dirty="0">
              <a:solidFill>
                <a:srgbClr val="FF6565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3400" y="855702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(another paper with Ethan </a:t>
            </a:r>
            <a:r>
              <a:rPr lang="en-US" dirty="0" err="1"/>
              <a:t>Heilman</a:t>
            </a:r>
            <a:r>
              <a:rPr lang="en-US" dirty="0"/>
              <a:t>, Sharon Goldberg, Allison </a:t>
            </a:r>
            <a:r>
              <a:rPr lang="en-US" dirty="0" err="1"/>
              <a:t>Kendler</a:t>
            </a:r>
            <a:r>
              <a:rPr lang="en-US" dirty="0"/>
              <a:t>)</a:t>
            </a:r>
          </a:p>
        </p:txBody>
      </p:sp>
      <p:sp>
        <p:nvSpPr>
          <p:cNvPr id="91" name="Oval 90"/>
          <p:cNvSpPr/>
          <p:nvPr/>
        </p:nvSpPr>
        <p:spPr>
          <a:xfrm>
            <a:off x="3588724" y="5248815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07" y="5299946"/>
            <a:ext cx="651579" cy="6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Oval 92"/>
          <p:cNvSpPr/>
          <p:nvPr/>
        </p:nvSpPr>
        <p:spPr>
          <a:xfrm>
            <a:off x="2133600" y="6142498"/>
            <a:ext cx="685800" cy="685800"/>
          </a:xfrm>
          <a:prstGeom prst="ellipse">
            <a:avLst/>
          </a:prstGeom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024" y="6194063"/>
            <a:ext cx="651579" cy="65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5" name="Straight Arrow Connector 94"/>
          <p:cNvCxnSpPr/>
          <p:nvPr/>
        </p:nvCxnSpPr>
        <p:spPr>
          <a:xfrm flipH="1" flipV="1">
            <a:off x="2170436" y="5134862"/>
            <a:ext cx="398378" cy="941795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2554885" y="5007152"/>
            <a:ext cx="912215" cy="532080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20692091">
            <a:off x="2104882" y="5278221"/>
            <a:ext cx="1288839" cy="476726"/>
          </a:xfrm>
          <a:prstGeom prst="roundRect">
            <a:avLst/>
          </a:prstGeom>
          <a:solidFill>
            <a:srgbClr val="000000">
              <a:alpha val="74902"/>
            </a:srgb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/>
              <a:t>Lists of attacker nodes</a:t>
            </a:r>
          </a:p>
        </p:txBody>
      </p:sp>
    </p:spTree>
    <p:extLst>
      <p:ext uri="{BB962C8B-B14F-4D97-AF65-F5344CB8AC3E}">
        <p14:creationId xmlns:p14="http://schemas.microsoft.com/office/powerpoint/2010/main" val="18235860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78" grpId="0"/>
      <p:bldP spid="80" grpId="0"/>
      <p:bldP spid="81" grpId="0" animBg="1"/>
      <p:bldP spid="88" grpId="0" animBg="1"/>
      <p:bldP spid="91" grpId="0" animBg="1"/>
      <p:bldP spid="93" grpId="0" animBg="1"/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Bitcoin is considered secure as long as nodes can communicate</a:t>
            </a:r>
          </a:p>
          <a:p>
            <a:endParaRPr lang="en-US" dirty="0"/>
          </a:p>
          <a:p>
            <a:r>
              <a:rPr lang="en-US" dirty="0"/>
              <a:t>Communication is easily disrupted</a:t>
            </a:r>
          </a:p>
          <a:p>
            <a:endParaRPr lang="en-US" dirty="0"/>
          </a:p>
          <a:p>
            <a:r>
              <a:rPr lang="en-US" dirty="0"/>
              <a:t>Mitigation techniques in the papers</a:t>
            </a:r>
          </a:p>
          <a:p>
            <a:pPr lvl="1"/>
            <a:r>
              <a:rPr lang="en-US" dirty="0"/>
              <a:t>Much more needed!</a:t>
            </a:r>
          </a:p>
        </p:txBody>
      </p:sp>
    </p:spTree>
    <p:extLst>
      <p:ext uri="{BB962C8B-B14F-4D97-AF65-F5344CB8AC3E}">
        <p14:creationId xmlns:p14="http://schemas.microsoft.com/office/powerpoint/2010/main" val="111994110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667000"/>
            <a:ext cx="5181600" cy="1826363"/>
          </a:xfrm>
        </p:spPr>
        <p:txBody>
          <a:bodyPr>
            <a:normAutofit/>
          </a:bodyPr>
          <a:lstStyle/>
          <a:p>
            <a:r>
              <a:rPr lang="en-US" sz="6000" dirty="0"/>
              <a:t>Thank 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3870306"/>
            <a:ext cx="411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email: avivz@cs.huji.ac.il</a:t>
            </a:r>
            <a:endParaRPr lang="he-IL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1304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3762"/>
          </a:xfrm>
        </p:spPr>
        <p:txBody>
          <a:bodyPr>
            <a:noAutofit/>
          </a:bodyPr>
          <a:lstStyle/>
          <a:p>
            <a:r>
              <a:rPr lang="en-US" sz="3600" dirty="0"/>
              <a:t>The Longest Chain Rule and </a:t>
            </a:r>
            <a:br>
              <a:rPr lang="en-US" sz="3600" dirty="0"/>
            </a:br>
            <a:r>
              <a:rPr lang="en-US" sz="3600" dirty="0"/>
              <a:t>Double-Spend Attacks</a:t>
            </a:r>
          </a:p>
        </p:txBody>
      </p:sp>
      <p:sp>
        <p:nvSpPr>
          <p:cNvPr id="35" name="מלבן מעוגל 17"/>
          <p:cNvSpPr/>
          <p:nvPr/>
        </p:nvSpPr>
        <p:spPr>
          <a:xfrm>
            <a:off x="3403140" y="1507737"/>
            <a:ext cx="672917" cy="646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מלבן מעוגל 18"/>
          <p:cNvSpPr/>
          <p:nvPr/>
        </p:nvSpPr>
        <p:spPr>
          <a:xfrm>
            <a:off x="4482854" y="1505856"/>
            <a:ext cx="672917" cy="646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8" name="מחבר חץ ישר 21"/>
          <p:cNvCxnSpPr>
            <a:stCxn id="35" idx="1"/>
            <a:endCxn id="63" idx="3"/>
          </p:cNvCxnSpPr>
          <p:nvPr/>
        </p:nvCxnSpPr>
        <p:spPr>
          <a:xfrm flipH="1">
            <a:off x="2996343" y="1830782"/>
            <a:ext cx="406797" cy="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חץ ישר 22"/>
          <p:cNvCxnSpPr>
            <a:stCxn id="37" idx="1"/>
            <a:endCxn id="35" idx="3"/>
          </p:cNvCxnSpPr>
          <p:nvPr/>
        </p:nvCxnSpPr>
        <p:spPr>
          <a:xfrm flipH="1">
            <a:off x="4076057" y="1828901"/>
            <a:ext cx="406797" cy="1881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מלבן מעוגל 5"/>
          <p:cNvSpPr/>
          <p:nvPr/>
        </p:nvSpPr>
        <p:spPr>
          <a:xfrm>
            <a:off x="5562568" y="1512545"/>
            <a:ext cx="672917" cy="646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3" name="מחבר חץ ישר 9"/>
          <p:cNvCxnSpPr>
            <a:stCxn id="41" idx="1"/>
            <a:endCxn id="37" idx="3"/>
          </p:cNvCxnSpPr>
          <p:nvPr/>
        </p:nvCxnSpPr>
        <p:spPr>
          <a:xfrm flipH="1" flipV="1">
            <a:off x="5155771" y="1828901"/>
            <a:ext cx="406797" cy="6689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16"/>
          <p:cNvCxnSpPr>
            <a:stCxn id="63" idx="1"/>
            <a:endCxn id="62" idx="3"/>
          </p:cNvCxnSpPr>
          <p:nvPr/>
        </p:nvCxnSpPr>
        <p:spPr>
          <a:xfrm flipH="1">
            <a:off x="1916629" y="1830782"/>
            <a:ext cx="406797" cy="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מלבן מעוגל 19"/>
          <p:cNvSpPr/>
          <p:nvPr/>
        </p:nvSpPr>
        <p:spPr>
          <a:xfrm>
            <a:off x="1243712" y="1507737"/>
            <a:ext cx="672917" cy="646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מעוגל 20"/>
          <p:cNvSpPr/>
          <p:nvPr/>
        </p:nvSpPr>
        <p:spPr>
          <a:xfrm>
            <a:off x="2323426" y="1507737"/>
            <a:ext cx="672917" cy="646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64" name="מחבר חץ ישר 23"/>
          <p:cNvCxnSpPr/>
          <p:nvPr/>
        </p:nvCxnSpPr>
        <p:spPr>
          <a:xfrm flipH="1">
            <a:off x="914400" y="1828900"/>
            <a:ext cx="329312" cy="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קבוצה 64"/>
          <p:cNvGrpSpPr/>
          <p:nvPr/>
        </p:nvGrpSpPr>
        <p:grpSpPr>
          <a:xfrm>
            <a:off x="2453700" y="1607614"/>
            <a:ext cx="412367" cy="221286"/>
            <a:chOff x="2411431" y="3227432"/>
            <a:chExt cx="412367" cy="221286"/>
          </a:xfrm>
        </p:grpSpPr>
        <p:sp>
          <p:nvSpPr>
            <p:cNvPr id="66" name="Rectangle 132"/>
            <p:cNvSpPr/>
            <p:nvPr/>
          </p:nvSpPr>
          <p:spPr>
            <a:xfrm>
              <a:off x="2411431" y="3227432"/>
              <a:ext cx="412367" cy="2212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133"/>
            <p:cNvSpPr/>
            <p:nvPr/>
          </p:nvSpPr>
          <p:spPr>
            <a:xfrm>
              <a:off x="2467405" y="3278828"/>
              <a:ext cx="89078" cy="11133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134"/>
            <p:cNvCxnSpPr/>
            <p:nvPr/>
          </p:nvCxnSpPr>
          <p:spPr>
            <a:xfrm>
              <a:off x="2573933" y="3334496"/>
              <a:ext cx="87852" cy="3578"/>
            </a:xfrm>
            <a:prstGeom prst="straightConnector1">
              <a:avLst/>
            </a:prstGeom>
            <a:ln w="25400">
              <a:solidFill>
                <a:schemeClr val="tx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135"/>
            <p:cNvSpPr/>
            <p:nvPr/>
          </p:nvSpPr>
          <p:spPr>
            <a:xfrm>
              <a:off x="2693569" y="3282406"/>
              <a:ext cx="89078" cy="111336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קבוצה 69"/>
          <p:cNvGrpSpPr/>
          <p:nvPr/>
        </p:nvGrpSpPr>
        <p:grpSpPr>
          <a:xfrm>
            <a:off x="1752600" y="2151945"/>
            <a:ext cx="5486400" cy="972255"/>
            <a:chOff x="2667000" y="3826413"/>
            <a:chExt cx="5486400" cy="972255"/>
          </a:xfrm>
        </p:grpSpPr>
        <p:cxnSp>
          <p:nvCxnSpPr>
            <p:cNvPr id="71" name="מחבר חץ ישר 16"/>
            <p:cNvCxnSpPr>
              <a:stCxn id="75" idx="1"/>
              <a:endCxn id="74" idx="3"/>
            </p:cNvCxnSpPr>
            <p:nvPr/>
          </p:nvCxnSpPr>
          <p:spPr>
            <a:xfrm flipH="1">
              <a:off x="3910312" y="4474479"/>
              <a:ext cx="407227" cy="9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מלבן מעוגל 17"/>
            <p:cNvSpPr/>
            <p:nvPr/>
          </p:nvSpPr>
          <p:spPr>
            <a:xfrm>
              <a:off x="5389601" y="4151433"/>
              <a:ext cx="672917" cy="646089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3" name="מלבן מעוגל 18"/>
            <p:cNvSpPr/>
            <p:nvPr/>
          </p:nvSpPr>
          <p:spPr>
            <a:xfrm>
              <a:off x="6476968" y="4151432"/>
              <a:ext cx="672917" cy="646089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4" name="מלבן מעוגל 19"/>
            <p:cNvSpPr/>
            <p:nvPr/>
          </p:nvSpPr>
          <p:spPr>
            <a:xfrm>
              <a:off x="3237395" y="4151529"/>
              <a:ext cx="672917" cy="646089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מלבן מעוגל 20"/>
            <p:cNvSpPr/>
            <p:nvPr/>
          </p:nvSpPr>
          <p:spPr>
            <a:xfrm>
              <a:off x="4317539" y="4151434"/>
              <a:ext cx="672917" cy="646089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cxnSp>
          <p:nvCxnSpPr>
            <p:cNvPr id="76" name="מחבר חץ ישר 21"/>
            <p:cNvCxnSpPr>
              <a:stCxn id="72" idx="1"/>
              <a:endCxn id="75" idx="3"/>
            </p:cNvCxnSpPr>
            <p:nvPr/>
          </p:nvCxnSpPr>
          <p:spPr>
            <a:xfrm flipH="1">
              <a:off x="4990456" y="4474478"/>
              <a:ext cx="399145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מחבר חץ ישר 22"/>
            <p:cNvCxnSpPr>
              <a:stCxn id="73" idx="1"/>
              <a:endCxn id="72" idx="3"/>
            </p:cNvCxnSpPr>
            <p:nvPr/>
          </p:nvCxnSpPr>
          <p:spPr>
            <a:xfrm flipH="1">
              <a:off x="6062518" y="4474477"/>
              <a:ext cx="414450" cy="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מחבר חץ ישר 23"/>
            <p:cNvCxnSpPr>
              <a:stCxn id="74" idx="1"/>
            </p:cNvCxnSpPr>
            <p:nvPr/>
          </p:nvCxnSpPr>
          <p:spPr>
            <a:xfrm flipH="1" flipV="1">
              <a:off x="2667000" y="3826413"/>
              <a:ext cx="570395" cy="64816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מלבן מעוגל 5"/>
            <p:cNvSpPr/>
            <p:nvPr/>
          </p:nvSpPr>
          <p:spPr>
            <a:xfrm>
              <a:off x="7480483" y="4152579"/>
              <a:ext cx="672917" cy="646089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80" name="מחבר חץ ישר 22"/>
            <p:cNvCxnSpPr>
              <a:stCxn id="79" idx="1"/>
              <a:endCxn id="73" idx="3"/>
            </p:cNvCxnSpPr>
            <p:nvPr/>
          </p:nvCxnSpPr>
          <p:spPr>
            <a:xfrm flipH="1" flipV="1">
              <a:off x="7149885" y="4474477"/>
              <a:ext cx="330598" cy="1147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קבוצה 80"/>
            <p:cNvGrpSpPr/>
            <p:nvPr/>
          </p:nvGrpSpPr>
          <p:grpSpPr>
            <a:xfrm>
              <a:off x="3368344" y="4243357"/>
              <a:ext cx="412367" cy="221286"/>
              <a:chOff x="2394471" y="4075532"/>
              <a:chExt cx="412367" cy="221286"/>
            </a:xfrm>
          </p:grpSpPr>
          <p:sp>
            <p:nvSpPr>
              <p:cNvPr id="82" name="Rectangle 132"/>
              <p:cNvSpPr/>
              <p:nvPr/>
            </p:nvSpPr>
            <p:spPr>
              <a:xfrm>
                <a:off x="2394471" y="4075532"/>
                <a:ext cx="412367" cy="22128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133"/>
              <p:cNvSpPr/>
              <p:nvPr/>
            </p:nvSpPr>
            <p:spPr>
              <a:xfrm>
                <a:off x="2450445" y="4126928"/>
                <a:ext cx="89078" cy="11133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Arrow Connector 134"/>
              <p:cNvCxnSpPr/>
              <p:nvPr/>
            </p:nvCxnSpPr>
            <p:spPr>
              <a:xfrm>
                <a:off x="2556973" y="4182596"/>
                <a:ext cx="87852" cy="3578"/>
              </a:xfrm>
              <a:prstGeom prst="straightConnector1">
                <a:avLst/>
              </a:prstGeom>
              <a:ln w="25400">
                <a:solidFill>
                  <a:schemeClr val="tx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Rectangle 135"/>
              <p:cNvSpPr/>
              <p:nvPr/>
            </p:nvSpPr>
            <p:spPr>
              <a:xfrm>
                <a:off x="2676609" y="4130506"/>
                <a:ext cx="89078" cy="11133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Rounded Rectangle 102"/>
          <p:cNvSpPr/>
          <p:nvPr/>
        </p:nvSpPr>
        <p:spPr>
          <a:xfrm>
            <a:off x="304800" y="3505199"/>
            <a:ext cx="8458200" cy="3276601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33400" y="3646944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Bitcoin’s Guarantee [Satoshi]: </a:t>
            </a:r>
          </a:p>
          <a:p>
            <a:br>
              <a:rPr lang="en-US" sz="2400" dirty="0"/>
            </a:br>
            <a:r>
              <a:rPr lang="en-US" sz="2400" dirty="0"/>
              <a:t>As long as </a:t>
            </a:r>
          </a:p>
          <a:p>
            <a:pPr marL="457200" indent="-457200">
              <a:buAutoNum type="alphaLcParenR"/>
            </a:pPr>
            <a:r>
              <a:rPr lang="en-US" sz="2400" dirty="0"/>
              <a:t>attacker controls &lt; 50% of compute power, and </a:t>
            </a:r>
          </a:p>
          <a:p>
            <a:pPr marL="457200" indent="-457200">
              <a:buAutoNum type="alphaLcParenR"/>
            </a:pPr>
            <a:r>
              <a:rPr lang="en-US" sz="2400" dirty="0"/>
              <a:t>nodes can quickly broadcast blocks</a:t>
            </a:r>
          </a:p>
          <a:p>
            <a:endParaRPr lang="en-US" sz="2400" dirty="0"/>
          </a:p>
          <a:p>
            <a:r>
              <a:rPr lang="en-US" sz="2400" dirty="0"/>
              <a:t>The probability of block replacement decreases exponentially with time.</a:t>
            </a:r>
          </a:p>
        </p:txBody>
      </p:sp>
      <p:sp>
        <p:nvSpPr>
          <p:cNvPr id="3" name="Arrow: Right 2"/>
          <p:cNvSpPr/>
          <p:nvPr/>
        </p:nvSpPr>
        <p:spPr>
          <a:xfrm flipH="1">
            <a:off x="6019784" y="5180550"/>
            <a:ext cx="7620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32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BGP and Routing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066800" y="1598679"/>
            <a:ext cx="6705600" cy="5029200"/>
            <a:chOff x="1752600" y="1981200"/>
            <a:chExt cx="5334000" cy="4114800"/>
          </a:xfrm>
        </p:grpSpPr>
        <p:sp>
          <p:nvSpPr>
            <p:cNvPr id="14" name="Oval 13"/>
            <p:cNvSpPr/>
            <p:nvPr/>
          </p:nvSpPr>
          <p:spPr>
            <a:xfrm>
              <a:off x="1752600" y="1981200"/>
              <a:ext cx="5334000" cy="4114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4264415"/>
              <a:ext cx="8382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585980" y="2691669"/>
              <a:ext cx="887449" cy="4678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40801" y="2333680"/>
              <a:ext cx="914400" cy="479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862653"/>
              <a:ext cx="838200" cy="462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704164" y="3932766"/>
              <a:ext cx="914400" cy="522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942801" y="4987357"/>
              <a:ext cx="914400" cy="4977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433894" y="5178379"/>
              <a:ext cx="914400" cy="4576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02341" y="3578615"/>
              <a:ext cx="1219200" cy="609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AS8</a:t>
              </a:r>
            </a:p>
          </p:txBody>
        </p:sp>
        <p:cxnSp>
          <p:nvCxnSpPr>
            <p:cNvPr id="13" name="Straight Connector 12"/>
            <p:cNvCxnSpPr>
              <a:stCxn id="6" idx="6"/>
              <a:endCxn id="7" idx="1"/>
            </p:cNvCxnSpPr>
            <p:nvPr/>
          </p:nvCxnSpPr>
          <p:spPr>
            <a:xfrm>
              <a:off x="4955201" y="2573640"/>
              <a:ext cx="425351" cy="3568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3"/>
              <a:endCxn id="11" idx="7"/>
            </p:cNvCxnSpPr>
            <p:nvPr/>
          </p:nvCxnSpPr>
          <p:spPr>
            <a:xfrm flipH="1">
              <a:off x="4742993" y="3257746"/>
              <a:ext cx="637559" cy="4101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2"/>
              <a:endCxn id="11" idx="6"/>
            </p:cNvCxnSpPr>
            <p:nvPr/>
          </p:nvCxnSpPr>
          <p:spPr>
            <a:xfrm flipH="1" flipV="1">
              <a:off x="4921541" y="3883415"/>
              <a:ext cx="782623" cy="31037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7"/>
              <a:endCxn id="8" idx="4"/>
            </p:cNvCxnSpPr>
            <p:nvPr/>
          </p:nvCxnSpPr>
          <p:spPr>
            <a:xfrm flipV="1">
              <a:off x="5723290" y="4454806"/>
              <a:ext cx="438074" cy="60544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2"/>
              <a:endCxn id="10" idx="6"/>
            </p:cNvCxnSpPr>
            <p:nvPr/>
          </p:nvCxnSpPr>
          <p:spPr>
            <a:xfrm flipH="1">
              <a:off x="4348294" y="5236245"/>
              <a:ext cx="594507" cy="170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" idx="5"/>
              <a:endCxn id="10" idx="2"/>
            </p:cNvCxnSpPr>
            <p:nvPr/>
          </p:nvCxnSpPr>
          <p:spPr>
            <a:xfrm>
              <a:off x="3153848" y="4719700"/>
              <a:ext cx="280046" cy="6874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4"/>
              <a:endCxn id="4" idx="0"/>
            </p:cNvCxnSpPr>
            <p:nvPr/>
          </p:nvCxnSpPr>
          <p:spPr>
            <a:xfrm flipH="1">
              <a:off x="2857500" y="3159515"/>
              <a:ext cx="172205" cy="11049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6" idx="2"/>
              <a:endCxn id="5" idx="6"/>
            </p:cNvCxnSpPr>
            <p:nvPr/>
          </p:nvCxnSpPr>
          <p:spPr>
            <a:xfrm flipH="1">
              <a:off x="3473429" y="2573640"/>
              <a:ext cx="567372" cy="351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1" idx="1"/>
              <a:endCxn id="5" idx="5"/>
            </p:cNvCxnSpPr>
            <p:nvPr/>
          </p:nvCxnSpPr>
          <p:spPr>
            <a:xfrm flipH="1" flipV="1">
              <a:off x="3343465" y="3091001"/>
              <a:ext cx="537424" cy="5768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3"/>
              <a:endCxn id="4" idx="6"/>
            </p:cNvCxnSpPr>
            <p:nvPr/>
          </p:nvCxnSpPr>
          <p:spPr>
            <a:xfrm flipH="1">
              <a:off x="3276600" y="4098941"/>
              <a:ext cx="604289" cy="4321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9" idx="1"/>
              <a:endCxn id="11" idx="5"/>
            </p:cNvCxnSpPr>
            <p:nvPr/>
          </p:nvCxnSpPr>
          <p:spPr>
            <a:xfrm flipH="1" flipV="1">
              <a:off x="4742993" y="4098941"/>
              <a:ext cx="333719" cy="9613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Speech Bubble: Oval 98"/>
          <p:cNvSpPr/>
          <p:nvPr/>
        </p:nvSpPr>
        <p:spPr>
          <a:xfrm>
            <a:off x="652723" y="3581400"/>
            <a:ext cx="1769968" cy="651088"/>
          </a:xfrm>
          <a:prstGeom prst="wedgeEllipseCallout">
            <a:avLst>
              <a:gd name="adj1" fmla="val 34621"/>
              <a:gd name="adj2" fmla="val 9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sz="1600" dirty="0"/>
              <a:t>I have IP range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2534034" y="3869448"/>
            <a:ext cx="75082" cy="487662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3044939" y="4374018"/>
            <a:ext cx="308464" cy="21403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2946610" y="4981406"/>
            <a:ext cx="196657" cy="43372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3271777" y="2366807"/>
            <a:ext cx="428937" cy="26542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165230" y="2955027"/>
            <a:ext cx="308518" cy="330549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346046" y="1514692"/>
            <a:ext cx="1762478" cy="1264367"/>
          </a:xfrm>
          <a:prstGeom prst="rect">
            <a:avLst/>
          </a:prstGeom>
          <a:solidFill>
            <a:srgbClr val="260092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/>
              <a:t>Routing table</a:t>
            </a:r>
          </a:p>
          <a:p>
            <a:pPr algn="ctr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 to AS1</a:t>
            </a:r>
          </a:p>
          <a:p>
            <a:pPr algn="ctr"/>
            <a:endParaRPr lang="en-US" sz="1200" dirty="0"/>
          </a:p>
        </p:txBody>
      </p:sp>
      <p:sp>
        <p:nvSpPr>
          <p:cNvPr id="131" name="Speech Bubble: Oval 130"/>
          <p:cNvSpPr/>
          <p:nvPr/>
        </p:nvSpPr>
        <p:spPr>
          <a:xfrm>
            <a:off x="1991542" y="1688363"/>
            <a:ext cx="1769968" cy="651088"/>
          </a:xfrm>
          <a:prstGeom prst="wedgeEllipseCallout">
            <a:avLst>
              <a:gd name="adj1" fmla="val -21307"/>
              <a:gd name="adj2" fmla="val 85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Via AS1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3529616" y="2309026"/>
            <a:ext cx="425493" cy="268027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2571575" y="3034449"/>
            <a:ext cx="109831" cy="647481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Speech Bubble: Oval 158"/>
          <p:cNvSpPr/>
          <p:nvPr/>
        </p:nvSpPr>
        <p:spPr>
          <a:xfrm>
            <a:off x="4055478" y="1169521"/>
            <a:ext cx="2040522" cy="651088"/>
          </a:xfrm>
          <a:prstGeom prst="wedgeEllipseCallout">
            <a:avLst>
              <a:gd name="adj1" fmla="val -21307"/>
              <a:gd name="adj2" fmla="val 85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Via AS2,AS1</a:t>
            </a:r>
            <a:endParaRPr lang="en-US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4517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36" grpId="0" animBg="1"/>
      <p:bldP spid="131" grpId="0" animBg="1"/>
      <p:bldP spid="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BGP and Routing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066800" y="1598679"/>
            <a:ext cx="6705600" cy="5029200"/>
            <a:chOff x="1752600" y="1981200"/>
            <a:chExt cx="5334000" cy="4114800"/>
          </a:xfrm>
        </p:grpSpPr>
        <p:sp>
          <p:nvSpPr>
            <p:cNvPr id="14" name="Oval 13"/>
            <p:cNvSpPr/>
            <p:nvPr/>
          </p:nvSpPr>
          <p:spPr>
            <a:xfrm>
              <a:off x="1752600" y="1981200"/>
              <a:ext cx="5334000" cy="4114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4264415"/>
              <a:ext cx="8382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585980" y="2691669"/>
              <a:ext cx="887449" cy="4678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40801" y="2333680"/>
              <a:ext cx="914400" cy="479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862653"/>
              <a:ext cx="838200" cy="462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704164" y="3932766"/>
              <a:ext cx="914400" cy="522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942801" y="4987357"/>
              <a:ext cx="914400" cy="4977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433894" y="5178379"/>
              <a:ext cx="914400" cy="4576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02341" y="3578615"/>
              <a:ext cx="1219200" cy="609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AS8</a:t>
              </a:r>
            </a:p>
          </p:txBody>
        </p:sp>
        <p:cxnSp>
          <p:nvCxnSpPr>
            <p:cNvPr id="13" name="Straight Connector 12"/>
            <p:cNvCxnSpPr>
              <a:stCxn id="6" idx="6"/>
              <a:endCxn id="7" idx="1"/>
            </p:cNvCxnSpPr>
            <p:nvPr/>
          </p:nvCxnSpPr>
          <p:spPr>
            <a:xfrm>
              <a:off x="4955201" y="2573640"/>
              <a:ext cx="425351" cy="3568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3"/>
              <a:endCxn id="11" idx="7"/>
            </p:cNvCxnSpPr>
            <p:nvPr/>
          </p:nvCxnSpPr>
          <p:spPr>
            <a:xfrm flipH="1">
              <a:off x="4742993" y="3257746"/>
              <a:ext cx="637559" cy="4101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2"/>
              <a:endCxn id="11" idx="6"/>
            </p:cNvCxnSpPr>
            <p:nvPr/>
          </p:nvCxnSpPr>
          <p:spPr>
            <a:xfrm flipH="1" flipV="1">
              <a:off x="4921541" y="3883415"/>
              <a:ext cx="782623" cy="31037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7"/>
              <a:endCxn id="8" idx="4"/>
            </p:cNvCxnSpPr>
            <p:nvPr/>
          </p:nvCxnSpPr>
          <p:spPr>
            <a:xfrm flipV="1">
              <a:off x="5723290" y="4454806"/>
              <a:ext cx="438074" cy="60544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2"/>
              <a:endCxn id="10" idx="6"/>
            </p:cNvCxnSpPr>
            <p:nvPr/>
          </p:nvCxnSpPr>
          <p:spPr>
            <a:xfrm flipH="1">
              <a:off x="4348294" y="5236245"/>
              <a:ext cx="594507" cy="170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" idx="5"/>
              <a:endCxn id="10" idx="2"/>
            </p:cNvCxnSpPr>
            <p:nvPr/>
          </p:nvCxnSpPr>
          <p:spPr>
            <a:xfrm>
              <a:off x="3153848" y="4719700"/>
              <a:ext cx="280046" cy="6874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4"/>
              <a:endCxn id="4" idx="0"/>
            </p:cNvCxnSpPr>
            <p:nvPr/>
          </p:nvCxnSpPr>
          <p:spPr>
            <a:xfrm flipH="1">
              <a:off x="2857500" y="3159515"/>
              <a:ext cx="172205" cy="11049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6" idx="2"/>
              <a:endCxn id="5" idx="6"/>
            </p:cNvCxnSpPr>
            <p:nvPr/>
          </p:nvCxnSpPr>
          <p:spPr>
            <a:xfrm flipH="1">
              <a:off x="3473429" y="2573640"/>
              <a:ext cx="567372" cy="351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1" idx="1"/>
              <a:endCxn id="5" idx="5"/>
            </p:cNvCxnSpPr>
            <p:nvPr/>
          </p:nvCxnSpPr>
          <p:spPr>
            <a:xfrm flipH="1" flipV="1">
              <a:off x="3343465" y="3091001"/>
              <a:ext cx="537424" cy="5768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3"/>
              <a:endCxn id="4" idx="6"/>
            </p:cNvCxnSpPr>
            <p:nvPr/>
          </p:nvCxnSpPr>
          <p:spPr>
            <a:xfrm flipH="1">
              <a:off x="3276600" y="4098941"/>
              <a:ext cx="604289" cy="4321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9" idx="1"/>
              <a:endCxn id="11" idx="5"/>
            </p:cNvCxnSpPr>
            <p:nvPr/>
          </p:nvCxnSpPr>
          <p:spPr>
            <a:xfrm flipH="1" flipV="1">
              <a:off x="4742993" y="4098941"/>
              <a:ext cx="333719" cy="9613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Straight Arrow Connector 138"/>
          <p:cNvCxnSpPr/>
          <p:nvPr/>
        </p:nvCxnSpPr>
        <p:spPr>
          <a:xfrm flipH="1">
            <a:off x="3529616" y="2309026"/>
            <a:ext cx="425493" cy="268027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2571575" y="3034449"/>
            <a:ext cx="109831" cy="647481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3293069" y="4173480"/>
            <a:ext cx="466641" cy="346191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0" idx="2"/>
          </p:cNvCxnSpPr>
          <p:nvPr/>
        </p:nvCxnSpPr>
        <p:spPr>
          <a:xfrm flipH="1" flipV="1">
            <a:off x="2982686" y="5271702"/>
            <a:ext cx="197741" cy="514307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 flipV="1">
            <a:off x="5050612" y="4837127"/>
            <a:ext cx="197741" cy="514307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8" idx="4"/>
            <a:endCxn id="9" idx="7"/>
          </p:cNvCxnSpPr>
          <p:nvPr/>
        </p:nvCxnSpPr>
        <p:spPr>
          <a:xfrm flipH="1">
            <a:off x="6058524" y="4621975"/>
            <a:ext cx="550722" cy="739993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7" idx="1"/>
            <a:endCxn id="6" idx="6"/>
          </p:cNvCxnSpPr>
          <p:nvPr/>
        </p:nvCxnSpPr>
        <p:spPr>
          <a:xfrm flipH="1" flipV="1">
            <a:off x="5092927" y="2322773"/>
            <a:ext cx="534726" cy="436088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455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Hijacking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066800" y="1600200"/>
            <a:ext cx="6705600" cy="5029200"/>
            <a:chOff x="1752600" y="1981200"/>
            <a:chExt cx="5334000" cy="4114800"/>
          </a:xfrm>
        </p:grpSpPr>
        <p:sp>
          <p:nvSpPr>
            <p:cNvPr id="14" name="Oval 13"/>
            <p:cNvSpPr/>
            <p:nvPr/>
          </p:nvSpPr>
          <p:spPr>
            <a:xfrm>
              <a:off x="1752600" y="1981200"/>
              <a:ext cx="5334000" cy="4114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4264415"/>
              <a:ext cx="8382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585980" y="2691669"/>
              <a:ext cx="887449" cy="4678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40801" y="2333680"/>
              <a:ext cx="914400" cy="479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862653"/>
              <a:ext cx="838200" cy="462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704164" y="3932766"/>
              <a:ext cx="914400" cy="522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942801" y="4987357"/>
              <a:ext cx="914400" cy="4977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433894" y="5178379"/>
              <a:ext cx="914400" cy="4576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02341" y="3578615"/>
              <a:ext cx="1219200" cy="609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AS8</a:t>
              </a:r>
            </a:p>
          </p:txBody>
        </p:sp>
        <p:cxnSp>
          <p:nvCxnSpPr>
            <p:cNvPr id="13" name="Straight Connector 12"/>
            <p:cNvCxnSpPr>
              <a:stCxn id="6" idx="6"/>
              <a:endCxn id="7" idx="1"/>
            </p:cNvCxnSpPr>
            <p:nvPr/>
          </p:nvCxnSpPr>
          <p:spPr>
            <a:xfrm>
              <a:off x="4955201" y="2573640"/>
              <a:ext cx="425351" cy="3568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3"/>
              <a:endCxn id="11" idx="7"/>
            </p:cNvCxnSpPr>
            <p:nvPr/>
          </p:nvCxnSpPr>
          <p:spPr>
            <a:xfrm flipH="1">
              <a:off x="4742993" y="3257746"/>
              <a:ext cx="637559" cy="4101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2"/>
              <a:endCxn id="11" idx="6"/>
            </p:cNvCxnSpPr>
            <p:nvPr/>
          </p:nvCxnSpPr>
          <p:spPr>
            <a:xfrm flipH="1" flipV="1">
              <a:off x="4921541" y="3883415"/>
              <a:ext cx="782623" cy="31037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7"/>
              <a:endCxn id="8" idx="4"/>
            </p:cNvCxnSpPr>
            <p:nvPr/>
          </p:nvCxnSpPr>
          <p:spPr>
            <a:xfrm flipV="1">
              <a:off x="5723290" y="4454806"/>
              <a:ext cx="438074" cy="60544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2"/>
              <a:endCxn id="10" idx="6"/>
            </p:cNvCxnSpPr>
            <p:nvPr/>
          </p:nvCxnSpPr>
          <p:spPr>
            <a:xfrm flipH="1">
              <a:off x="4348294" y="5236245"/>
              <a:ext cx="594507" cy="170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" idx="5"/>
              <a:endCxn id="10" idx="2"/>
            </p:cNvCxnSpPr>
            <p:nvPr/>
          </p:nvCxnSpPr>
          <p:spPr>
            <a:xfrm>
              <a:off x="3153848" y="4719700"/>
              <a:ext cx="280046" cy="6874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4"/>
              <a:endCxn id="4" idx="0"/>
            </p:cNvCxnSpPr>
            <p:nvPr/>
          </p:nvCxnSpPr>
          <p:spPr>
            <a:xfrm flipH="1">
              <a:off x="2857500" y="3159515"/>
              <a:ext cx="172205" cy="11049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6" idx="2"/>
              <a:endCxn id="5" idx="6"/>
            </p:cNvCxnSpPr>
            <p:nvPr/>
          </p:nvCxnSpPr>
          <p:spPr>
            <a:xfrm flipH="1">
              <a:off x="3473429" y="2573640"/>
              <a:ext cx="567372" cy="351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1" idx="1"/>
              <a:endCxn id="5" idx="5"/>
            </p:cNvCxnSpPr>
            <p:nvPr/>
          </p:nvCxnSpPr>
          <p:spPr>
            <a:xfrm flipH="1" flipV="1">
              <a:off x="3343465" y="3091001"/>
              <a:ext cx="537424" cy="5768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3"/>
              <a:endCxn id="4" idx="6"/>
            </p:cNvCxnSpPr>
            <p:nvPr/>
          </p:nvCxnSpPr>
          <p:spPr>
            <a:xfrm flipH="1">
              <a:off x="3276600" y="4098941"/>
              <a:ext cx="604289" cy="4321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9" idx="1"/>
              <a:endCxn id="11" idx="5"/>
            </p:cNvCxnSpPr>
            <p:nvPr/>
          </p:nvCxnSpPr>
          <p:spPr>
            <a:xfrm flipH="1" flipV="1">
              <a:off x="4742993" y="4098941"/>
              <a:ext cx="333719" cy="9613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2" name="Straight Arrow Connector 141"/>
          <p:cNvCxnSpPr/>
          <p:nvPr/>
        </p:nvCxnSpPr>
        <p:spPr>
          <a:xfrm flipH="1">
            <a:off x="3303086" y="4172405"/>
            <a:ext cx="466641" cy="346191"/>
          </a:xfrm>
          <a:prstGeom prst="straightConnector1">
            <a:avLst/>
          </a:prstGeom>
          <a:ln w="5715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1" idx="6"/>
          </p:cNvCxnSpPr>
          <p:nvPr/>
        </p:nvCxnSpPr>
        <p:spPr>
          <a:xfrm>
            <a:off x="5050612" y="3925130"/>
            <a:ext cx="606009" cy="249871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466" y="4269320"/>
            <a:ext cx="500701" cy="5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Speech Bubble: Oval 31"/>
          <p:cNvSpPr/>
          <p:nvPr/>
        </p:nvSpPr>
        <p:spPr>
          <a:xfrm>
            <a:off x="652723" y="3581400"/>
            <a:ext cx="1769968" cy="651088"/>
          </a:xfrm>
          <a:prstGeom prst="wedgeEllipseCallout">
            <a:avLst>
              <a:gd name="adj1" fmla="val 34621"/>
              <a:gd name="adj2" fmla="val 9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sz="1600" dirty="0"/>
              <a:t>I have IP range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</a:t>
            </a:r>
          </a:p>
        </p:txBody>
      </p:sp>
      <p:sp>
        <p:nvSpPr>
          <p:cNvPr id="34" name="Speech Bubble: Oval 33"/>
          <p:cNvSpPr/>
          <p:nvPr/>
        </p:nvSpPr>
        <p:spPr>
          <a:xfrm>
            <a:off x="6682206" y="3269071"/>
            <a:ext cx="2309394" cy="651088"/>
          </a:xfrm>
          <a:prstGeom prst="wedgeEllipseCallout">
            <a:avLst>
              <a:gd name="adj1" fmla="val -35999"/>
              <a:gd name="adj2" fmla="val 78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sz="1600" dirty="0"/>
              <a:t>I have IP range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192.56.129.*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14920" y="2704500"/>
            <a:ext cx="2045370" cy="939441"/>
          </a:xfrm>
          <a:prstGeom prst="rect">
            <a:avLst/>
          </a:prstGeom>
          <a:solidFill>
            <a:srgbClr val="260092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/>
              <a:t>Routing table</a:t>
            </a:r>
          </a:p>
          <a:p>
            <a:pPr algn="ctr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 to AS1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192.56.129.* to AS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4504" y="4402448"/>
            <a:ext cx="1853463" cy="705296"/>
          </a:xfrm>
          <a:prstGeom prst="roundRect">
            <a:avLst>
              <a:gd name="adj" fmla="val 41303"/>
            </a:avLst>
          </a:prstGeom>
          <a:solidFill>
            <a:schemeClr val="tx1">
              <a:lumMod val="85000"/>
            </a:schemeClr>
          </a:solidFill>
        </p:spPr>
        <p:txBody>
          <a:bodyPr wrap="square" t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Route by most specific prefix! </a:t>
            </a:r>
          </a:p>
        </p:txBody>
      </p:sp>
    </p:spTree>
    <p:extLst>
      <p:ext uri="{BB962C8B-B14F-4D97-AF65-F5344CB8AC3E}">
        <p14:creationId xmlns:p14="http://schemas.microsoft.com/office/powerpoint/2010/main" val="2135402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Hijacking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066800" y="1600200"/>
            <a:ext cx="6705600" cy="5029200"/>
            <a:chOff x="1752600" y="1981200"/>
            <a:chExt cx="5334000" cy="4114800"/>
          </a:xfrm>
        </p:grpSpPr>
        <p:sp>
          <p:nvSpPr>
            <p:cNvPr id="14" name="Oval 13"/>
            <p:cNvSpPr/>
            <p:nvPr/>
          </p:nvSpPr>
          <p:spPr>
            <a:xfrm>
              <a:off x="1752600" y="1981200"/>
              <a:ext cx="5334000" cy="4114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438400" y="4264415"/>
              <a:ext cx="8382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AS1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2585980" y="2691669"/>
              <a:ext cx="887449" cy="4678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AS2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040801" y="2333680"/>
              <a:ext cx="914400" cy="4799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AS3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862653"/>
              <a:ext cx="838200" cy="4628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AS4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704164" y="3932766"/>
              <a:ext cx="914400" cy="522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942801" y="4987357"/>
              <a:ext cx="914400" cy="4977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AS6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3433894" y="5178379"/>
              <a:ext cx="914400" cy="45763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AS7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3702341" y="3578615"/>
              <a:ext cx="1219200" cy="609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AS8</a:t>
              </a:r>
            </a:p>
          </p:txBody>
        </p:sp>
        <p:cxnSp>
          <p:nvCxnSpPr>
            <p:cNvPr id="13" name="Straight Connector 12"/>
            <p:cNvCxnSpPr>
              <a:stCxn id="6" idx="6"/>
              <a:endCxn id="7" idx="1"/>
            </p:cNvCxnSpPr>
            <p:nvPr/>
          </p:nvCxnSpPr>
          <p:spPr>
            <a:xfrm>
              <a:off x="4955201" y="2573640"/>
              <a:ext cx="425351" cy="3568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7" idx="3"/>
              <a:endCxn id="11" idx="7"/>
            </p:cNvCxnSpPr>
            <p:nvPr/>
          </p:nvCxnSpPr>
          <p:spPr>
            <a:xfrm flipH="1">
              <a:off x="4742993" y="3257746"/>
              <a:ext cx="637559" cy="410143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2"/>
              <a:endCxn id="11" idx="6"/>
            </p:cNvCxnSpPr>
            <p:nvPr/>
          </p:nvCxnSpPr>
          <p:spPr>
            <a:xfrm flipH="1" flipV="1">
              <a:off x="4921541" y="3883415"/>
              <a:ext cx="782623" cy="31037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7"/>
              <a:endCxn id="8" idx="4"/>
            </p:cNvCxnSpPr>
            <p:nvPr/>
          </p:nvCxnSpPr>
          <p:spPr>
            <a:xfrm flipV="1">
              <a:off x="5723290" y="4454806"/>
              <a:ext cx="438074" cy="605449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2"/>
              <a:endCxn id="10" idx="6"/>
            </p:cNvCxnSpPr>
            <p:nvPr/>
          </p:nvCxnSpPr>
          <p:spPr>
            <a:xfrm flipH="1">
              <a:off x="4348294" y="5236245"/>
              <a:ext cx="594507" cy="170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" idx="5"/>
              <a:endCxn id="10" idx="2"/>
            </p:cNvCxnSpPr>
            <p:nvPr/>
          </p:nvCxnSpPr>
          <p:spPr>
            <a:xfrm>
              <a:off x="3153848" y="4719700"/>
              <a:ext cx="280046" cy="6874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5" idx="4"/>
              <a:endCxn id="4" idx="0"/>
            </p:cNvCxnSpPr>
            <p:nvPr/>
          </p:nvCxnSpPr>
          <p:spPr>
            <a:xfrm flipH="1">
              <a:off x="2857500" y="3159515"/>
              <a:ext cx="172205" cy="110490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6" idx="2"/>
              <a:endCxn id="5" idx="6"/>
            </p:cNvCxnSpPr>
            <p:nvPr/>
          </p:nvCxnSpPr>
          <p:spPr>
            <a:xfrm flipH="1">
              <a:off x="3473429" y="2573640"/>
              <a:ext cx="567372" cy="351952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1" idx="1"/>
              <a:endCxn id="5" idx="5"/>
            </p:cNvCxnSpPr>
            <p:nvPr/>
          </p:nvCxnSpPr>
          <p:spPr>
            <a:xfrm flipH="1" flipV="1">
              <a:off x="3343465" y="3091001"/>
              <a:ext cx="537424" cy="5768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11" idx="3"/>
              <a:endCxn id="4" idx="6"/>
            </p:cNvCxnSpPr>
            <p:nvPr/>
          </p:nvCxnSpPr>
          <p:spPr>
            <a:xfrm flipH="1">
              <a:off x="3276600" y="4098941"/>
              <a:ext cx="604289" cy="43217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9" idx="1"/>
              <a:endCxn id="11" idx="5"/>
            </p:cNvCxnSpPr>
            <p:nvPr/>
          </p:nvCxnSpPr>
          <p:spPr>
            <a:xfrm flipH="1" flipV="1">
              <a:off x="4742993" y="4098941"/>
              <a:ext cx="333719" cy="96131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9" name="Straight Arrow Connector 148"/>
          <p:cNvCxnSpPr/>
          <p:nvPr/>
        </p:nvCxnSpPr>
        <p:spPr>
          <a:xfrm>
            <a:off x="5046328" y="3933630"/>
            <a:ext cx="645466" cy="237461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http://icons.iconseeker.com/png/fullsize/devils/devi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466" y="4269320"/>
            <a:ext cx="500701" cy="50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Speech Bubble: Oval 31"/>
          <p:cNvSpPr/>
          <p:nvPr/>
        </p:nvSpPr>
        <p:spPr>
          <a:xfrm>
            <a:off x="6682206" y="3269071"/>
            <a:ext cx="2309394" cy="651088"/>
          </a:xfrm>
          <a:prstGeom prst="wedgeEllipseCallout">
            <a:avLst>
              <a:gd name="adj1" fmla="val -35999"/>
              <a:gd name="adj2" fmla="val 78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sz="1600" dirty="0"/>
              <a:t>I have IP range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192.56.129.*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059635" y="4900029"/>
            <a:ext cx="342687" cy="465566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340673" y="5638800"/>
            <a:ext cx="553299" cy="171050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3"/>
          </p:cNvCxnSpPr>
          <p:nvPr/>
        </p:nvCxnSpPr>
        <p:spPr>
          <a:xfrm flipH="1">
            <a:off x="5092927" y="3160422"/>
            <a:ext cx="534726" cy="355799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429000" y="2311215"/>
            <a:ext cx="580727" cy="338013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5"/>
          </p:cNvCxnSpPr>
          <p:nvPr/>
        </p:nvCxnSpPr>
        <p:spPr>
          <a:xfrm>
            <a:off x="3066745" y="2956623"/>
            <a:ext cx="461447" cy="454443"/>
          </a:xfrm>
          <a:prstGeom prst="straightConnector1">
            <a:avLst/>
          </a:prstGeom>
          <a:ln w="57150">
            <a:solidFill>
              <a:srgbClr val="F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peech Bubble: Oval 45"/>
          <p:cNvSpPr/>
          <p:nvPr/>
        </p:nvSpPr>
        <p:spPr>
          <a:xfrm>
            <a:off x="652723" y="3581400"/>
            <a:ext cx="1769968" cy="651088"/>
          </a:xfrm>
          <a:prstGeom prst="wedgeEllipseCallout">
            <a:avLst>
              <a:gd name="adj1" fmla="val 34621"/>
              <a:gd name="adj2" fmla="val 954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tlCol="0" anchor="ctr"/>
          <a:lstStyle/>
          <a:p>
            <a:r>
              <a:rPr lang="en-US" sz="1600" dirty="0"/>
              <a:t>I have IP range 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192.56.*.*</a:t>
            </a:r>
          </a:p>
        </p:txBody>
      </p:sp>
    </p:spTree>
    <p:extLst>
      <p:ext uri="{BB962C8B-B14F-4D97-AF65-F5344CB8AC3E}">
        <p14:creationId xmlns:p14="http://schemas.microsoft.com/office/powerpoint/2010/main" val="263224728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6172200"/>
          </a:xfrm>
        </p:spPr>
        <p:txBody>
          <a:bodyPr>
            <a:normAutofit/>
          </a:bodyPr>
          <a:lstStyle/>
          <a:p>
            <a:r>
              <a:rPr lang="en-US" dirty="0"/>
              <a:t>Hijacked our own node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Hijacks are fast.</a:t>
            </a:r>
          </a:p>
          <a:p>
            <a:r>
              <a:rPr lang="en-US" dirty="0"/>
              <a:t>Slow to repair </a:t>
            </a:r>
          </a:p>
          <a:p>
            <a:pPr lvl="1"/>
            <a:r>
              <a:rPr lang="en-US" dirty="0"/>
              <a:t>human intervention needed</a:t>
            </a:r>
          </a:p>
          <a:p>
            <a:pPr lvl="1"/>
            <a:r>
              <a:rPr lang="en-US" dirty="0"/>
              <a:t>takes hours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143000"/>
            <a:ext cx="38100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231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Hijacks are common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98103"/>
            <a:ext cx="5193482" cy="428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4602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11180</TotalTime>
  <Words>546</Words>
  <Application>Microsoft Office PowerPoint</Application>
  <PresentationFormat>On-screen Show (4:3)</PresentationFormat>
  <Paragraphs>211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Franklin Gothic Book</vt:lpstr>
      <vt:lpstr>Levenim MT</vt:lpstr>
      <vt:lpstr>Wingdings 2</vt:lpstr>
      <vt:lpstr>Technic</vt:lpstr>
      <vt:lpstr>Hijacking Bitcoin: Routing attacks on cryptocurrencies</vt:lpstr>
      <vt:lpstr>PowerPoint Presentation</vt:lpstr>
      <vt:lpstr>The Longest Chain Rule and  Double-Spend Attacks</vt:lpstr>
      <vt:lpstr>BGP and Routing</vt:lpstr>
      <vt:lpstr>BGP and Routing</vt:lpstr>
      <vt:lpstr>Prefix Hijacking</vt:lpstr>
      <vt:lpstr>Prefix Hijacking</vt:lpstr>
      <vt:lpstr>PowerPoint Presentation</vt:lpstr>
      <vt:lpstr>Hijacks are common</vt:lpstr>
      <vt:lpstr>PowerPoint Presentation</vt:lpstr>
      <vt:lpstr>Consequences of disrupting connectivity</vt:lpstr>
      <vt:lpstr>Mining pools</vt:lpstr>
      <vt:lpstr>Attack 1: Partitioning Bitcoin</vt:lpstr>
      <vt:lpstr>Partitions need to be perfect</vt:lpstr>
      <vt:lpstr>Blocks Propagation Mechanics</vt:lpstr>
      <vt:lpstr>Blocks Propagation Mechanics</vt:lpstr>
      <vt:lpstr>Attack 2a: MitM block delay attack</vt:lpstr>
      <vt:lpstr>Attack 2b: MitM block delay attack</vt:lpstr>
      <vt:lpstr>PowerPoint Presentation</vt:lpstr>
      <vt:lpstr>Other attacks on the P2P overlay </vt:lpstr>
      <vt:lpstr>Summary</vt:lpstr>
      <vt:lpstr>Thank 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Aviv Zohar</dc:creator>
  <cp:lastModifiedBy>Aviv Zohar</cp:lastModifiedBy>
  <cp:revision>1422</cp:revision>
  <dcterms:created xsi:type="dcterms:W3CDTF">2006-08-16T00:00:00Z</dcterms:created>
  <dcterms:modified xsi:type="dcterms:W3CDTF">2016-12-07T01:07:25Z</dcterms:modified>
</cp:coreProperties>
</file>