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69" r:id="rId2"/>
    <p:sldId id="408" r:id="rId3"/>
    <p:sldId id="500" r:id="rId4"/>
    <p:sldId id="496" r:id="rId5"/>
    <p:sldId id="495" r:id="rId6"/>
    <p:sldId id="384" r:id="rId7"/>
    <p:sldId id="428" r:id="rId8"/>
    <p:sldId id="430" r:id="rId9"/>
    <p:sldId id="444" r:id="rId10"/>
    <p:sldId id="453" r:id="rId11"/>
    <p:sldId id="442" r:id="rId12"/>
    <p:sldId id="463" r:id="rId13"/>
    <p:sldId id="377" r:id="rId14"/>
    <p:sldId id="331" r:id="rId15"/>
    <p:sldId id="387" r:id="rId16"/>
    <p:sldId id="508" r:id="rId17"/>
    <p:sldId id="513" r:id="rId18"/>
    <p:sldId id="497" r:id="rId19"/>
    <p:sldId id="499" r:id="rId20"/>
    <p:sldId id="490" r:id="rId21"/>
    <p:sldId id="491" r:id="rId22"/>
    <p:sldId id="492" r:id="rId23"/>
    <p:sldId id="509" r:id="rId24"/>
    <p:sldId id="510" r:id="rId25"/>
    <p:sldId id="520" r:id="rId26"/>
    <p:sldId id="493" r:id="rId27"/>
    <p:sldId id="494" r:id="rId28"/>
    <p:sldId id="504" r:id="rId29"/>
    <p:sldId id="505" r:id="rId30"/>
    <p:sldId id="512" r:id="rId31"/>
    <p:sldId id="498" r:id="rId32"/>
    <p:sldId id="466" r:id="rId33"/>
    <p:sldId id="465" r:id="rId34"/>
    <p:sldId id="482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503" r:id="rId46"/>
    <p:sldId id="478" r:id="rId47"/>
    <p:sldId id="484" r:id="rId48"/>
    <p:sldId id="486" r:id="rId49"/>
    <p:sldId id="487" r:id="rId50"/>
    <p:sldId id="488" r:id="rId51"/>
    <p:sldId id="479" r:id="rId52"/>
    <p:sldId id="507" r:id="rId53"/>
    <p:sldId id="480" r:id="rId54"/>
    <p:sldId id="514" r:id="rId55"/>
    <p:sldId id="511" r:id="rId56"/>
    <p:sldId id="515" r:id="rId57"/>
    <p:sldId id="516" r:id="rId58"/>
    <p:sldId id="517" r:id="rId59"/>
    <p:sldId id="518" r:id="rId60"/>
    <p:sldId id="519" r:id="rId61"/>
  </p:sldIdLst>
  <p:sldSz cx="9144000" cy="6858000" type="screen4x3"/>
  <p:notesSz cx="9051925" cy="7077075"/>
  <p:embeddedFontLst>
    <p:embeddedFont>
      <p:font typeface="HandelGotDBol" pitchFamily="34" charset="0"/>
      <p:regular r:id="rId64"/>
    </p:embeddedFont>
    <p:embeddedFont>
      <p:font typeface="Lucida Sans Unicode" pitchFamily="34" charset="0"/>
      <p:regular r:id="rId65"/>
    </p:embeddedFont>
    <p:embeddedFont>
      <p:font typeface="Lucida Sans Typewriter" charset="0"/>
      <p:regular r:id="rId66"/>
      <p:bold r:id="rId67"/>
      <p:italic r:id="rId68"/>
      <p:boldItalic r:id="rId69"/>
    </p:embeddedFont>
    <p:embeddedFont>
      <p:font typeface="Arial Unicode MS" pitchFamily="34" charset="-128"/>
      <p:regular r:id="rId70"/>
    </p:embeddedFont>
    <p:embeddedFont>
      <p:font typeface="Calibri" pitchFamily="34" charset="0"/>
      <p:regular r:id="rId71"/>
      <p:bold r:id="rId72"/>
      <p:italic r:id="rId73"/>
      <p:boldItalic r:id="rId7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3D0"/>
    <a:srgbClr val="CC3300"/>
    <a:srgbClr val="CCCCFF"/>
    <a:srgbClr val="FFFFCC"/>
    <a:srgbClr val="89C2F6"/>
    <a:srgbClr val="A7E6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5" autoAdjust="0"/>
    <p:restoredTop sz="97713" autoAdjust="0"/>
  </p:normalViewPr>
  <p:slideViewPr>
    <p:cSldViewPr showGuides="1">
      <p:cViewPr varScale="1">
        <p:scale>
          <a:sx n="77" d="100"/>
          <a:sy n="77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2907" cy="3537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26988" y="0"/>
            <a:ext cx="3922907" cy="3537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B955-E6B7-4E27-8B07-35226B12C843}" type="datetimeFigureOut">
              <a:rPr lang="en-US" smtClean="0">
                <a:latin typeface="Lucida Sans Unicode" pitchFamily="34" charset="0"/>
              </a:rPr>
              <a:pPr/>
              <a:t>7/20/2009</a:t>
            </a:fld>
            <a:endParaRPr lang="en-US" dirty="0">
              <a:latin typeface="Lucida Sans Unicode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2104"/>
            <a:ext cx="3922907" cy="3537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26988" y="6722104"/>
            <a:ext cx="3922907" cy="3537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61352-A640-4B92-96B7-829860CDDBC9}" type="slidenum">
              <a:rPr lang="en-US" smtClean="0">
                <a:latin typeface="Lucida Sans Unicode" pitchFamily="34" charset="0"/>
              </a:rPr>
              <a:pPr/>
              <a:t>‹#›</a:t>
            </a:fld>
            <a:endParaRPr lang="en-US" dirty="0">
              <a:latin typeface="Lucida Sans Unicod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22907" cy="3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6988" y="0"/>
            <a:ext cx="3922907" cy="3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5900" y="531813"/>
            <a:ext cx="3540125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99" y="3362294"/>
            <a:ext cx="7240728" cy="318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2104"/>
            <a:ext cx="3922907" cy="3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26988" y="6722104"/>
            <a:ext cx="3922907" cy="35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Lucida Sans Unicode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Lucida Sans Unicode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Lucida Sans Unicode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Lucida Sans Unicode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DA911-D46E-40F3-AC43-A367B4B0894C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28638"/>
            <a:ext cx="3540125" cy="2654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99" y="3362293"/>
            <a:ext cx="7236667" cy="318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CE6AC-E775-4F47-A224-04A49F9607B4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13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5900" y="528638"/>
            <a:ext cx="3536950" cy="26543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00" y="3362294"/>
            <a:ext cx="7236667" cy="318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5D86B-3420-4DBB-A3E0-87CA4D048B3F}" type="slidenum">
              <a:rPr lang="en-US"/>
              <a:pPr/>
              <a:t>15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0E9D9-6E55-441F-8173-8C6734704EB0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16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2826443" y="527492"/>
            <a:ext cx="3399040" cy="265731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05599" y="3362293"/>
            <a:ext cx="7236667" cy="3186049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DD7A3C4-9CB2-45AE-9FE3-FE1C2CCE29D7}" type="slidenum">
              <a:rPr lang="en-US" smtClean="0">
                <a:latin typeface="Arial" pitchFamily="34" charset="0"/>
                <a:cs typeface="Lucida Sans Unicode" pitchFamily="34" charset="0"/>
              </a:rPr>
              <a:pPr defTabSz="966788"/>
              <a:t>23</a:t>
            </a:fld>
            <a:endParaRPr lang="en-US" dirty="0" smtClean="0"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2725" y="527050"/>
            <a:ext cx="3544888" cy="2657475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86" y="3361845"/>
            <a:ext cx="7236825" cy="3186322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A8B5B-CFD7-4C75-B3DB-27ED5D728361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27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28638"/>
            <a:ext cx="3540125" cy="26543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99" y="3362293"/>
            <a:ext cx="7236667" cy="318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9DAF2-96BC-42F6-9794-791F45BBDF18}" type="slidenum">
              <a:rPr lang="en-US"/>
              <a:pPr/>
              <a:t>35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2B0B2-3941-4722-8EF5-32935CC28635}" type="slidenum">
              <a:rPr lang="en-US"/>
              <a:pPr/>
              <a:t>36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6FD05-3605-4BDC-B6A4-CD7527EB7D6D}" type="slidenum">
              <a:rPr lang="en-US"/>
              <a:pPr/>
              <a:t>37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6FD05-3605-4BDC-B6A4-CD7527EB7D6D}" type="slidenum">
              <a:rPr lang="en-US"/>
              <a:pPr/>
              <a:t>38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6FD05-3605-4BDC-B6A4-CD7527EB7D6D}" type="slidenum">
              <a:rPr lang="en-US"/>
              <a:pPr/>
              <a:t>39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6FD05-3605-4BDC-B6A4-CD7527EB7D6D}" type="slidenum">
              <a:rPr lang="en-US"/>
              <a:pPr/>
              <a:t>40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8B3ED-26B0-4487-9AFB-63EB043BF795}" type="slidenum">
              <a:rPr lang="en-US"/>
              <a:pPr/>
              <a:t>43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AA4CF-7579-4E46-A8FB-CD0871C5CC8E}" type="slidenum">
              <a:rPr lang="en-US"/>
              <a:pPr/>
              <a:t>44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B1594-2C4A-4571-9353-2E90EC7CEBD0}" type="slidenum">
              <a:rPr lang="en-US"/>
              <a:pPr/>
              <a:t>45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51543-D810-476A-ADA3-04595F8633D2}" type="slidenum">
              <a:rPr lang="en-US"/>
              <a:pPr/>
              <a:t>46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FA80C-043F-46B2-9A17-AEAEAABE5E1B}" type="slidenum">
              <a:rPr lang="en-US"/>
              <a:pPr/>
              <a:t>47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614D0-2042-45AF-90F5-FEC789CF38DD}" type="slidenum">
              <a:rPr lang="en-US"/>
              <a:pPr/>
              <a:t>48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CBC8D-6E28-48E4-8B76-3F96275A96CB}" type="slidenum">
              <a:rPr lang="en-US"/>
              <a:pPr/>
              <a:t>49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Multithreaded Programming in Cilk Lecture 1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13, 2006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FD864-9BB8-4952-92A0-525D27F09F9E}" type="slidenum">
              <a:rPr lang="en-US"/>
              <a:pPr/>
              <a:t>50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006B6-D776-4979-BCBE-747AAC84802D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DA911-D46E-40F3-AC43-A367B4B0894C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56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28638"/>
            <a:ext cx="3540125" cy="26543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99" y="3362293"/>
            <a:ext cx="7236667" cy="318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A8B5B-CFD7-4C75-B3DB-27ED5D728361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57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28638"/>
            <a:ext cx="3540125" cy="26543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99" y="3362293"/>
            <a:ext cx="7236667" cy="318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A8B5B-CFD7-4C75-B3DB-27ED5D728361}" type="slidenum">
              <a:rPr lang="en-US" smtClean="0">
                <a:ea typeface="Lucida Sans Unicode" pitchFamily="34" charset="0"/>
                <a:cs typeface="Lucida Sans Unicode" pitchFamily="34" charset="0"/>
              </a:rPr>
              <a:pPr/>
              <a:t>58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28638"/>
            <a:ext cx="3540125" cy="26543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99" y="3362293"/>
            <a:ext cx="7236667" cy="318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6583978"/>
            <a:ext cx="91440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defTabSz="457200" eaLnBrk="0" hangingPunct="0">
              <a:buClr>
                <a:srgbClr val="3333CC"/>
              </a:buClr>
              <a:buSzPct val="100000"/>
              <a:buFont typeface="Lucida Sans Unicode" pitchFamily="34" charset="0"/>
              <a:buNone/>
              <a:tabLst>
                <a:tab pos="4456113" algn="ctr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© </a:t>
            </a:r>
            <a:r>
              <a:rPr lang="en-US" sz="1200" i="1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2009</a:t>
            </a:r>
            <a:r>
              <a:rPr lang="en-US" sz="1200" i="1" baseline="0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 Charles E. </a:t>
            </a:r>
            <a:r>
              <a:rPr lang="en-US" sz="1200" i="1" baseline="0" dirty="0" err="1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Leiserson</a:t>
            </a:r>
            <a:r>
              <a:rPr lang="en-US" sz="1200" i="1" baseline="0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 and Pablo Halpern</a:t>
            </a:r>
            <a:r>
              <a:rPr lang="en-US" sz="1200" i="1" dirty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		</a:t>
            </a:r>
            <a:fld id="{3348BD46-F9C9-4D3A-A3B1-55CF346180C0}" type="slidenum">
              <a:rPr lang="en-US" sz="1200" i="1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pPr defTabSz="457200" eaLnBrk="0" hangingPunct="0">
                <a:buClr>
                  <a:srgbClr val="3333CC"/>
                </a:buClr>
                <a:buSzPct val="100000"/>
                <a:buFont typeface="Lucida Sans Unicode" pitchFamily="34" charset="0"/>
                <a:buNone/>
                <a:tabLst>
                  <a:tab pos="4456113" algn="ctr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200" i="1" dirty="0">
              <a:solidFill>
                <a:srgbClr val="0093D0"/>
              </a:solidFill>
              <a:latin typeface="Lucida Sans Unicode" pitchFamily="34" charset="0"/>
              <a:ea typeface="Arial Unicode MS" pitchFamily="34" charset="-128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114800" y="647700"/>
            <a:ext cx="0" cy="5562600"/>
          </a:xfrm>
          <a:prstGeom prst="line">
            <a:avLst/>
          </a:prstGeom>
          <a:noFill/>
          <a:ln w="38100">
            <a:solidFill>
              <a:srgbClr val="827F7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2" name="Picture 6" descr="cilkarts_logo_colo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438400"/>
            <a:ext cx="2133600" cy="139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419600" y="895372"/>
            <a:ext cx="4495800" cy="2000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Lucida Sans Unicode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Cilk++ Programming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72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10100" y="3238500"/>
            <a:ext cx="4114800" cy="0"/>
          </a:xfrm>
          <a:prstGeom prst="line">
            <a:avLst/>
          </a:prstGeom>
          <a:ln w="762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4"/>
          <p:cNvSpPr txBox="1">
            <a:spLocks/>
          </p:cNvSpPr>
          <p:nvPr userDrawn="1"/>
        </p:nvSpPr>
        <p:spPr bwMode="auto">
          <a:xfrm>
            <a:off x="4419600" y="4876800"/>
            <a:ext cx="4495800" cy="768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PADTAD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20, 2009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10100" y="4533900"/>
            <a:ext cx="4114800" cy="0"/>
          </a:xfrm>
          <a:prstGeom prst="line">
            <a:avLst/>
          </a:prstGeom>
          <a:ln w="762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63500"/>
            <a:ext cx="2114550" cy="626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3500"/>
            <a:ext cx="6191250" cy="626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3500"/>
            <a:ext cx="73152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08100"/>
            <a:ext cx="7767638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92550"/>
            <a:ext cx="7767638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3500"/>
            <a:ext cx="73152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08100"/>
            <a:ext cx="3806825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308100"/>
            <a:ext cx="3808413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3500"/>
            <a:ext cx="73152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308100"/>
            <a:ext cx="7767638" cy="50165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3500"/>
            <a:ext cx="73152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08100"/>
            <a:ext cx="3806825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08100"/>
            <a:ext cx="3808413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3500"/>
            <a:ext cx="73152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08100"/>
            <a:ext cx="3806825" cy="501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308100"/>
            <a:ext cx="3808413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892550"/>
            <a:ext cx="3808413" cy="243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6583978"/>
            <a:ext cx="91440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defTabSz="457200" eaLnBrk="0" hangingPunct="0">
              <a:buClr>
                <a:srgbClr val="3333CC"/>
              </a:buClr>
              <a:buSzPct val="100000"/>
              <a:buFont typeface="Lucida Sans Unicode" pitchFamily="34" charset="0"/>
              <a:buNone/>
              <a:tabLst>
                <a:tab pos="4456113" algn="ctr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© </a:t>
            </a:r>
            <a:r>
              <a:rPr lang="en-US" sz="1200" i="1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2009</a:t>
            </a:r>
            <a:r>
              <a:rPr lang="en-US" sz="1200" i="1" baseline="0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 Charles E. </a:t>
            </a:r>
            <a:r>
              <a:rPr lang="en-US" sz="1200" i="1" baseline="0" dirty="0" err="1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Leiserson</a:t>
            </a:r>
            <a:r>
              <a:rPr lang="en-US" sz="1200" i="1" baseline="0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 and Pablo Halpern</a:t>
            </a:r>
            <a:r>
              <a:rPr lang="en-US" sz="1200" i="1" dirty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		</a:t>
            </a:r>
            <a:fld id="{3348BD46-F9C9-4D3A-A3B1-55CF346180C0}" type="slidenum">
              <a:rPr lang="en-US" sz="1200" i="1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pPr defTabSz="457200" eaLnBrk="0" hangingPunct="0">
                <a:buClr>
                  <a:srgbClr val="3333CC"/>
                </a:buClr>
                <a:buSzPct val="100000"/>
                <a:buFont typeface="Lucida Sans Unicode" pitchFamily="34" charset="0"/>
                <a:buNone/>
                <a:tabLst>
                  <a:tab pos="4456113" algn="ctr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200" i="1" dirty="0">
              <a:solidFill>
                <a:srgbClr val="0093D0"/>
              </a:solidFill>
              <a:latin typeface="Lucida Sans Unicode" pitchFamily="34" charset="0"/>
              <a:ea typeface="Arial Unicode MS" pitchFamily="34" charset="-128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114800" y="647700"/>
            <a:ext cx="0" cy="5562600"/>
          </a:xfrm>
          <a:prstGeom prst="line">
            <a:avLst/>
          </a:prstGeom>
          <a:noFill/>
          <a:ln w="38100">
            <a:solidFill>
              <a:srgbClr val="827F7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2" name="Picture 6" descr="cilkarts_logo_color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438400"/>
            <a:ext cx="2133600" cy="139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4419600" y="895372"/>
            <a:ext cx="4495800" cy="2000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Lucida Sans Unicode" pitchFamily="34" charset="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Cilk++ Programming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72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10100" y="3238500"/>
            <a:ext cx="4114800" cy="0"/>
          </a:xfrm>
          <a:prstGeom prst="line">
            <a:avLst/>
          </a:prstGeom>
          <a:ln w="762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4"/>
          <p:cNvSpPr txBox="1">
            <a:spLocks/>
          </p:cNvSpPr>
          <p:nvPr userDrawn="1"/>
        </p:nvSpPr>
        <p:spPr bwMode="auto">
          <a:xfrm>
            <a:off x="4419600" y="4876800"/>
            <a:ext cx="4495800" cy="768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PADTAD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20, 2009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10100" y="4533900"/>
            <a:ext cx="4114800" cy="0"/>
          </a:xfrm>
          <a:prstGeom prst="line">
            <a:avLst/>
          </a:prstGeom>
          <a:ln w="762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08100"/>
            <a:ext cx="3806825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08100"/>
            <a:ext cx="3808413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"/>
            <a:ext cx="89916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rgbClr val="89C2F6"/>
              </a:gs>
              <a:gs pos="100000">
                <a:schemeClr val="bg1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08100"/>
            <a:ext cx="7767638" cy="501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outline text format</a:t>
            </a:r>
          </a:p>
          <a:p>
            <a:pPr lvl="1"/>
            <a:r>
              <a:rPr lang="en-US" dirty="0" smtClean="0"/>
              <a:t>Second Outline Level</a:t>
            </a:r>
          </a:p>
          <a:p>
            <a:pPr lvl="2"/>
            <a:r>
              <a:rPr lang="en-US" dirty="0" smtClean="0"/>
              <a:t>Third Outline Level</a:t>
            </a:r>
          </a:p>
          <a:p>
            <a:pPr lvl="3"/>
            <a:r>
              <a:rPr lang="en-US" dirty="0" smtClean="0"/>
              <a:t>Fourth Outline Level</a:t>
            </a:r>
          </a:p>
          <a:p>
            <a:pPr lvl="4"/>
            <a:r>
              <a:rPr lang="en-US" dirty="0" smtClean="0"/>
              <a:t>Fifth Outline Level</a:t>
            </a:r>
          </a:p>
          <a:p>
            <a:pPr lvl="4"/>
            <a:r>
              <a:rPr lang="en-US" dirty="0" smtClean="0"/>
              <a:t>Sixth Outline Level</a:t>
            </a:r>
          </a:p>
          <a:p>
            <a:pPr lvl="4"/>
            <a:r>
              <a:rPr lang="en-US" dirty="0" smtClean="0"/>
              <a:t>Seventh Outline Level</a:t>
            </a:r>
          </a:p>
          <a:p>
            <a:pPr lvl="4"/>
            <a:r>
              <a:rPr lang="en-US" dirty="0" smtClean="0"/>
              <a:t>Eighth Outline Level</a:t>
            </a:r>
          </a:p>
          <a:p>
            <a:pPr lvl="4"/>
            <a:r>
              <a:rPr lang="en-US" dirty="0" smtClean="0"/>
              <a:t>Ninth Outline Level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6583978"/>
            <a:ext cx="91440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spAutoFit/>
          </a:bodyPr>
          <a:lstStyle/>
          <a:p>
            <a:pPr defTabSz="457200" eaLnBrk="0" hangingPunct="0">
              <a:buClr>
                <a:srgbClr val="3333CC"/>
              </a:buClr>
              <a:buSzPct val="100000"/>
              <a:buFont typeface="Lucida Sans Unicode" pitchFamily="34" charset="0"/>
              <a:buNone/>
              <a:tabLst>
                <a:tab pos="4456113" algn="ctr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© </a:t>
            </a:r>
            <a:r>
              <a:rPr lang="en-US" sz="1200" i="1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2009</a:t>
            </a:r>
            <a:r>
              <a:rPr lang="en-US" sz="1200" i="1" baseline="0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 Charles E. </a:t>
            </a:r>
            <a:r>
              <a:rPr lang="en-US" sz="1200" i="1" baseline="0" dirty="0" err="1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Leiserson</a:t>
            </a:r>
            <a:r>
              <a:rPr lang="en-US" sz="1200" i="1" baseline="0" dirty="0" smtClean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 and Pablo Halpern</a:t>
            </a:r>
            <a:r>
              <a:rPr lang="en-US" sz="1200" i="1" dirty="0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t>		</a:t>
            </a:r>
            <a:fld id="{C4CC8A21-C438-411E-9B0D-F9D6E9028844}" type="slidenum">
              <a:rPr lang="en-US" sz="1200" i="1">
                <a:solidFill>
                  <a:srgbClr val="0093D0"/>
                </a:solidFill>
                <a:latin typeface="Lucida Sans Unicode" pitchFamily="34" charset="0"/>
                <a:ea typeface="Arial Unicode MS" pitchFamily="34" charset="-128"/>
              </a:rPr>
              <a:pPr defTabSz="457200" eaLnBrk="0" hangingPunct="0">
                <a:buClr>
                  <a:srgbClr val="3333CC"/>
                </a:buClr>
                <a:buSzPct val="100000"/>
                <a:buFont typeface="Lucida Sans Unicode" pitchFamily="34" charset="0"/>
                <a:buNone/>
                <a:tabLst>
                  <a:tab pos="4456113" algn="ctr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200" i="1" dirty="0">
              <a:solidFill>
                <a:srgbClr val="0093D0"/>
              </a:solidFill>
              <a:latin typeface="Lucida Sans Unicode" pitchFamily="34" charset="0"/>
              <a:ea typeface="Arial Unicode MS" pitchFamily="34" charset="-128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rgbClr val="827F77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00200" y="4953000"/>
            <a:ext cx="3810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6550" indent="-336550" defTabSz="457200"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Lucida Sans Unicode" pitchFamily="34" charset="0"/>
              <a:buNone/>
              <a:tabLst>
                <a:tab pos="33655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>
              <a:solidFill>
                <a:srgbClr val="000000"/>
              </a:solidFill>
              <a:latin typeface="Lucida Sans Unicode" pitchFamily="34" charset="0"/>
              <a:ea typeface="Arial Unicode MS" pitchFamily="34" charset="-128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43038" y="5565775"/>
            <a:ext cx="5181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6550" indent="-336550" defTabSz="457200" eaLnBrk="0" hangingPunct="0">
              <a:spcBef>
                <a:spcPct val="50000"/>
              </a:spcBef>
              <a:buClr>
                <a:srgbClr val="000000"/>
              </a:buClr>
              <a:buSzPct val="100000"/>
              <a:buFont typeface="Lucida Sans Unicode" pitchFamily="34" charset="0"/>
              <a:buNone/>
              <a:tabLst>
                <a:tab pos="33655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3200">
              <a:solidFill>
                <a:srgbClr val="000000"/>
              </a:solidFill>
              <a:latin typeface="Lucida Sans Unicode" pitchFamily="34" charset="0"/>
              <a:ea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9" r:id="rId17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2pPr>
      <a:lvl3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3pPr>
      <a:lvl4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4pPr>
      <a:lvl5pPr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5pPr>
      <a:lvl6pPr marL="4572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6pPr>
      <a:lvl7pPr marL="9144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7pPr>
      <a:lvl8pPr marL="13716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8pPr>
      <a:lvl9pPr marL="1828800" algn="l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Lucida Sans Unicode" pitchFamily="34" charset="0"/>
        <a:defRPr sz="4800" b="1">
          <a:solidFill>
            <a:schemeClr val="tx2"/>
          </a:solidFill>
          <a:latin typeface="HandelGotDBol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38138" indent="-338138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100000"/>
        <a:buFont typeface="Lucida Sans Unicode" pitchFamily="34" charset="0"/>
        <a:buChar char="∙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75000"/>
        <a:buFont typeface="Lucida Sans Unicode" pitchFamily="34" charset="0"/>
        <a:buChar char="♦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100000"/>
        <a:buFont typeface="Lucida Sans Unicode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100000"/>
        <a:buFont typeface="Lucida Sans Unicode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100000"/>
        <a:buFont typeface="Lucida Sans Unicode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100000"/>
        <a:buFont typeface="Lucida Sans Unicode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100000"/>
        <a:buFont typeface="Lucida Sans Unicode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93D0"/>
        </a:buClr>
        <a:buSzPct val="100000"/>
        <a:buFont typeface="Lucida Sans Unicode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1" y="6477001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Cilk++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400" dirty="0" err="1" smtClean="0">
                <a:solidFill>
                  <a:schemeClr val="accent6"/>
                </a:solidFill>
              </a:rPr>
              <a:t>Cilk</a:t>
            </a:r>
            <a:r>
              <a:rPr lang="en-US" sz="1400" dirty="0" err="1" smtClean="0"/>
              <a:t>view</a:t>
            </a:r>
            <a:r>
              <a:rPr lang="en-US" sz="1400" dirty="0" smtClean="0"/>
              <a:t>,</a:t>
            </a:r>
            <a:r>
              <a:rPr lang="en-US" sz="1100" dirty="0" smtClean="0">
                <a:latin typeface="+mn-lt"/>
              </a:rPr>
              <a:t> and </a:t>
            </a:r>
            <a:r>
              <a:rPr lang="en-US" sz="1400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1400" dirty="0" err="1" smtClean="0">
                <a:latin typeface="+mj-lt"/>
              </a:rPr>
              <a:t>screen</a:t>
            </a:r>
            <a:r>
              <a:rPr lang="en-US" sz="1100" dirty="0" smtClean="0">
                <a:latin typeface="+mn-lt"/>
              </a:rPr>
              <a:t>, are trademarks of </a:t>
            </a:r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11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100" dirty="0" smtClean="0">
                <a:latin typeface="+mn-lt"/>
              </a:rPr>
              <a:t>ARTS.</a:t>
            </a:r>
            <a:endParaRPr lang="en-US" sz="1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38048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including analysis and debugging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10100" y="3238500"/>
            <a:ext cx="4114800" cy="0"/>
          </a:xfrm>
          <a:prstGeom prst="line">
            <a:avLst/>
          </a:prstGeom>
          <a:ln w="762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10100" y="4533900"/>
            <a:ext cx="4114800" cy="0"/>
          </a:xfrm>
          <a:prstGeom prst="line">
            <a:avLst/>
          </a:prstGeom>
          <a:ln w="762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smtClean="0">
                <a:solidFill>
                  <a:schemeClr val="accent6"/>
                </a:solidFill>
              </a:rPr>
              <a:t>++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848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2800" dirty="0" smtClean="0">
                <a:latin typeface="+mn-lt"/>
              </a:rPr>
              <a:t>Small set of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linguistic extensions</a:t>
            </a:r>
            <a:r>
              <a:rPr lang="en-US" sz="2800" dirty="0" smtClean="0">
                <a:latin typeface="+mn-lt"/>
              </a:rPr>
              <a:t> to </a:t>
            </a:r>
            <a:r>
              <a:rPr lang="en-US" sz="2800" dirty="0" smtClean="0">
                <a:latin typeface="+mj-lt"/>
              </a:rPr>
              <a:t>C++</a:t>
            </a:r>
            <a:r>
              <a:rPr lang="en-US" sz="2800" dirty="0" smtClean="0">
                <a:latin typeface="+mn-lt"/>
              </a:rPr>
              <a:t> to support fork-join parallelism.</a:t>
            </a:r>
          </a:p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2800" dirty="0" smtClean="0">
                <a:latin typeface="+mn-lt"/>
              </a:rPr>
              <a:t>Developed by </a:t>
            </a:r>
            <a:r>
              <a:rPr lang="en-US" sz="3100" b="1" dirty="0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ARTS, an MIT spin-off. </a:t>
            </a:r>
          </a:p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2800" dirty="0" smtClean="0">
                <a:latin typeface="+mn-lt"/>
              </a:rPr>
              <a:t>Based on the award-winning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+mn-lt"/>
              </a:rPr>
              <a:t>Cilk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multithreaded language developed at MIT.</a:t>
            </a:r>
          </a:p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2800" dirty="0" smtClean="0">
                <a:latin typeface="+mn-lt"/>
              </a:rPr>
              <a:t>Features a provably efficient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work-stealing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scheduler</a:t>
            </a:r>
            <a:r>
              <a:rPr lang="en-US" sz="2800" dirty="0" smtClean="0">
                <a:latin typeface="+mn-lt"/>
              </a:rPr>
              <a:t>.</a:t>
            </a:r>
          </a:p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2800" dirty="0" smtClean="0">
                <a:latin typeface="+mn-lt"/>
              </a:rPr>
              <a:t>Provides a </a:t>
            </a:r>
            <a:r>
              <a:rPr lang="en-US" sz="2800" dirty="0" err="1" smtClean="0">
                <a:solidFill>
                  <a:schemeClr val="tx2"/>
                </a:solidFill>
                <a:latin typeface="+mn-lt"/>
              </a:rPr>
              <a:t>hyperobject</a:t>
            </a:r>
            <a:r>
              <a:rPr lang="en-US" sz="2800" dirty="0" smtClean="0">
                <a:latin typeface="+mn-lt"/>
              </a:rPr>
              <a:t> library for parallelizing code with global variables.</a:t>
            </a:r>
          </a:p>
          <a:p>
            <a:pPr marL="234950" lvl="0" indent="-234950">
              <a:buClr>
                <a:srgbClr val="0085BC"/>
              </a:buClr>
              <a:buFont typeface="Lucida Sans Unicode" pitchFamily="34" charset="0"/>
              <a:buChar char="∙"/>
            </a:pPr>
            <a:r>
              <a:rPr lang="en-US" sz="2800" dirty="0" smtClean="0">
                <a:solidFill>
                  <a:srgbClr val="827F77"/>
                </a:solidFill>
                <a:latin typeface="Lucida Sans Unicode"/>
              </a:rPr>
              <a:t>Includes the </a:t>
            </a:r>
            <a:r>
              <a:rPr lang="en-US" sz="3100" b="1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2800" dirty="0" err="1" smtClean="0">
                <a:solidFill>
                  <a:srgbClr val="827F77"/>
                </a:solidFill>
                <a:latin typeface="+mn-lt"/>
              </a:rPr>
              <a:t>screen</a:t>
            </a:r>
            <a:r>
              <a:rPr lang="en-US" sz="2800" b="1" dirty="0" smtClean="0">
                <a:solidFill>
                  <a:srgbClr val="827F77"/>
                </a:solidFill>
                <a:latin typeface="Lucida Sans Unicode"/>
              </a:rPr>
              <a:t>™</a:t>
            </a:r>
            <a:r>
              <a:rPr lang="en-US" sz="2800" dirty="0" smtClean="0">
                <a:solidFill>
                  <a:srgbClr val="827F77"/>
                </a:solidFill>
                <a:latin typeface="Lucida Sans Unicode"/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latin typeface="Lucida Sans Unicode"/>
              </a:rPr>
              <a:t>Race Detector</a:t>
            </a:r>
            <a:r>
              <a:rPr lang="en-US" sz="2800" dirty="0" smtClean="0">
                <a:solidFill>
                  <a:srgbClr val="827F77"/>
                </a:solidFill>
                <a:latin typeface="Lucida Sans Unicode"/>
              </a:rPr>
              <a:t> and </a:t>
            </a:r>
            <a:r>
              <a:rPr lang="en-US" sz="3100" b="1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2800" dirty="0" err="1" smtClean="0">
                <a:solidFill>
                  <a:srgbClr val="827F77"/>
                </a:solidFill>
                <a:latin typeface="+mn-lt"/>
              </a:rPr>
              <a:t>view</a:t>
            </a:r>
            <a:r>
              <a:rPr lang="en-US" sz="2800" b="1" dirty="0" smtClean="0">
                <a:solidFill>
                  <a:srgbClr val="827F77"/>
                </a:solidFill>
                <a:latin typeface="Lucida Sans Unicode"/>
              </a:rPr>
              <a:t>™ </a:t>
            </a:r>
            <a:r>
              <a:rPr lang="en-US" sz="2800" dirty="0" smtClean="0">
                <a:solidFill>
                  <a:schemeClr val="tx2"/>
                </a:solidFill>
                <a:latin typeface="Lucida Sans Unicode"/>
              </a:rPr>
              <a:t>Scalability Analyzer</a:t>
            </a:r>
            <a:r>
              <a:rPr lang="en-US" sz="2800" dirty="0" smtClean="0">
                <a:solidFill>
                  <a:srgbClr val="827F77"/>
                </a:solidFill>
                <a:latin typeface="Lucida Sans Unicode"/>
              </a:rPr>
              <a:t>.</a:t>
            </a:r>
            <a:endParaRPr lang="en-US" sz="28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Fibonacci Function in C++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AutoShape 4" descr="Parchment"/>
          <p:cNvSpPr>
            <a:spLocks noChangeArrowheads="1"/>
          </p:cNvSpPr>
          <p:nvPr/>
        </p:nvSpPr>
        <p:spPr bwMode="auto">
          <a:xfrm>
            <a:off x="609600" y="1219200"/>
            <a:ext cx="5867400" cy="3630900"/>
          </a:xfrm>
          <a:prstGeom prst="foldedCorner">
            <a:avLst>
              <a:gd name="adj" fmla="val 7813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0">
            <a:spAutoFit/>
          </a:bodyPr>
          <a:lstStyle/>
          <a:p>
            <a:r>
              <a:rPr lang="en-US" sz="2400" dirty="0" err="1" smtClean="0">
                <a:latin typeface="Lucida Sans Typewriter" pitchFamily="49" charset="0"/>
              </a:rPr>
              <a:t>int</a:t>
            </a:r>
            <a:r>
              <a:rPr lang="en-US" sz="2400" dirty="0" smtClean="0">
                <a:latin typeface="Lucida Sans Typewriter" pitchFamily="49" charset="0"/>
              </a:rPr>
              <a:t> fib(</a:t>
            </a:r>
            <a:r>
              <a:rPr lang="en-US" sz="2400" dirty="0" err="1" smtClean="0">
                <a:latin typeface="Lucida Sans Typewriter" pitchFamily="49" charset="0"/>
              </a:rPr>
              <a:t>int</a:t>
            </a:r>
            <a:r>
              <a:rPr lang="en-US" sz="2400" dirty="0" smtClean="0">
                <a:latin typeface="Lucida Sans Typewriter" pitchFamily="49" charset="0"/>
              </a:rPr>
              <a:t> n)</a:t>
            </a:r>
          </a:p>
          <a:p>
            <a:r>
              <a:rPr lang="en-US" sz="2400" dirty="0" smtClean="0">
                <a:latin typeface="Lucida Sans Typewriter" pitchFamily="49" charset="0"/>
              </a:rPr>
              <a:t>{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if (n &lt; 2) return n;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</a:t>
            </a:r>
            <a:r>
              <a:rPr lang="en-US" sz="2400" dirty="0" err="1" smtClean="0">
                <a:latin typeface="Lucida Sans Typewriter" pitchFamily="49" charset="0"/>
              </a:rPr>
              <a:t>int</a:t>
            </a:r>
            <a:r>
              <a:rPr lang="en-US" sz="2400" dirty="0" smtClean="0">
                <a:latin typeface="Lucida Sans Typewriter" pitchFamily="49" charset="0"/>
              </a:rPr>
              <a:t> x, y;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x = fib(n-1);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y = fib(n-2);</a:t>
            </a:r>
          </a:p>
          <a:p>
            <a:endParaRPr lang="en-US" sz="2400" dirty="0" smtClean="0">
              <a:solidFill>
                <a:schemeClr val="tx2"/>
              </a:solidFill>
              <a:latin typeface="Lucida Sans Typewriter" pitchFamily="49" charset="0"/>
            </a:endParaRPr>
          </a:p>
          <a:p>
            <a:r>
              <a:rPr lang="en-US" sz="2400" dirty="0" smtClean="0">
                <a:latin typeface="Lucida Sans Typewriter" pitchFamily="49" charset="0"/>
              </a:rPr>
              <a:t>   return </a:t>
            </a:r>
            <a:r>
              <a:rPr lang="en-US" sz="2400" dirty="0" err="1" smtClean="0">
                <a:latin typeface="Lucida Sans Typewriter" pitchFamily="49" charset="0"/>
              </a:rPr>
              <a:t>x+y</a:t>
            </a:r>
            <a:r>
              <a:rPr lang="en-US" sz="2400" dirty="0" smtClean="0">
                <a:latin typeface="Lucida Sans Typewriter" pitchFamily="49" charset="0"/>
              </a:rPr>
              <a:t>;</a:t>
            </a:r>
          </a:p>
          <a:p>
            <a:r>
              <a:rPr lang="en-US" sz="2400" dirty="0" smtClean="0">
                <a:latin typeface="Lucida Sans Typewriter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Parallelism in </a:t>
            </a:r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smtClean="0">
                <a:solidFill>
                  <a:schemeClr val="accent6"/>
                </a:solidFill>
              </a:rPr>
              <a:t>++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AutoShape 4" descr="Parchment"/>
          <p:cNvSpPr>
            <a:spLocks noChangeArrowheads="1"/>
          </p:cNvSpPr>
          <p:nvPr/>
        </p:nvSpPr>
        <p:spPr bwMode="auto">
          <a:xfrm>
            <a:off x="609600" y="1219200"/>
            <a:ext cx="5867400" cy="3630900"/>
          </a:xfrm>
          <a:prstGeom prst="foldedCorner">
            <a:avLst>
              <a:gd name="adj" fmla="val 7813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0">
            <a:spAutoFit/>
          </a:bodyPr>
          <a:lstStyle/>
          <a:p>
            <a:r>
              <a:rPr lang="en-US" sz="2400" dirty="0" err="1" smtClean="0">
                <a:latin typeface="Lucida Sans Typewriter" pitchFamily="49" charset="0"/>
              </a:rPr>
              <a:t>int</a:t>
            </a:r>
            <a:r>
              <a:rPr lang="en-US" sz="2400" dirty="0" smtClean="0">
                <a:latin typeface="Lucida Sans Typewriter" pitchFamily="49" charset="0"/>
              </a:rPr>
              <a:t> fib(</a:t>
            </a:r>
            <a:r>
              <a:rPr lang="en-US" sz="2400" dirty="0" err="1" smtClean="0">
                <a:latin typeface="Lucida Sans Typewriter" pitchFamily="49" charset="0"/>
              </a:rPr>
              <a:t>int</a:t>
            </a:r>
            <a:r>
              <a:rPr lang="en-US" sz="2400" dirty="0" smtClean="0">
                <a:latin typeface="Lucida Sans Typewriter" pitchFamily="49" charset="0"/>
              </a:rPr>
              <a:t> n)</a:t>
            </a:r>
          </a:p>
          <a:p>
            <a:r>
              <a:rPr lang="en-US" sz="2400" dirty="0" smtClean="0">
                <a:latin typeface="Lucida Sans Typewriter" pitchFamily="49" charset="0"/>
              </a:rPr>
              <a:t>{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if (n &lt; 2) return n;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</a:t>
            </a:r>
            <a:r>
              <a:rPr lang="en-US" sz="2400" dirty="0" err="1" smtClean="0">
                <a:latin typeface="Lucida Sans Typewriter" pitchFamily="49" charset="0"/>
              </a:rPr>
              <a:t>int</a:t>
            </a:r>
            <a:r>
              <a:rPr lang="en-US" sz="2400" dirty="0" smtClean="0">
                <a:latin typeface="Lucida Sans Typewriter" pitchFamily="49" charset="0"/>
              </a:rPr>
              <a:t> x, y;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x = </a:t>
            </a:r>
            <a:r>
              <a:rPr lang="en-US" sz="2400" dirty="0" smtClean="0">
                <a:solidFill>
                  <a:schemeClr val="tx2"/>
                </a:solidFill>
                <a:latin typeface="Lucida Sans Typewriter" pitchFamily="49" charset="0"/>
              </a:rPr>
              <a:t>cilk_spawn</a:t>
            </a:r>
            <a:r>
              <a:rPr lang="en-US" sz="2400" dirty="0" smtClean="0">
                <a:latin typeface="Lucida Sans Typewriter" pitchFamily="49" charset="0"/>
              </a:rPr>
              <a:t> fib(n-1);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y = fib(n-2);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</a:t>
            </a:r>
            <a:r>
              <a:rPr lang="en-US" sz="2400" dirty="0" smtClean="0">
                <a:solidFill>
                  <a:schemeClr val="tx2"/>
                </a:solidFill>
                <a:latin typeface="Lucida Sans Typewriter" pitchFamily="49" charset="0"/>
              </a:rPr>
              <a:t>cilk_sync;</a:t>
            </a:r>
          </a:p>
          <a:p>
            <a:r>
              <a:rPr lang="en-US" sz="2400" dirty="0" smtClean="0">
                <a:latin typeface="Lucida Sans Typewriter" pitchFamily="49" charset="0"/>
              </a:rPr>
              <a:t>   return </a:t>
            </a:r>
            <a:r>
              <a:rPr lang="en-US" sz="2400" dirty="0" err="1" smtClean="0">
                <a:latin typeface="Lucida Sans Typewriter" pitchFamily="49" charset="0"/>
              </a:rPr>
              <a:t>x+y</a:t>
            </a:r>
            <a:r>
              <a:rPr lang="en-US" sz="2400" dirty="0" smtClean="0">
                <a:latin typeface="Lucida Sans Typewriter" pitchFamily="49" charset="0"/>
              </a:rPr>
              <a:t>;</a:t>
            </a:r>
          </a:p>
          <a:p>
            <a:r>
              <a:rPr lang="en-US" sz="2400" dirty="0" smtClean="0">
                <a:latin typeface="Lucida Sans Typewriter" pitchFamily="49" charset="0"/>
              </a:rPr>
              <a:t>}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648200" y="1066800"/>
            <a:ext cx="4238625" cy="17254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648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9pPr>
          </a:lstStyle>
          <a:p>
            <a:pPr algn="l" defTabSz="457200" eaLnBrk="0" hangingPunct="0">
              <a:lnSpc>
                <a:spcPct val="85000"/>
              </a:lnSpc>
              <a:spcBef>
                <a:spcPts val="800"/>
              </a:spcBef>
              <a:buClr>
                <a:srgbClr val="3333CC"/>
              </a:buClr>
              <a:buSzPct val="100000"/>
              <a:buFont typeface="Lucida Sans Unicode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The named </a:t>
            </a:r>
            <a:r>
              <a:rPr lang="en-GB" b="1" i="1" dirty="0">
                <a:solidFill>
                  <a:srgbClr val="FFCC00"/>
                </a:solidFill>
                <a:ea typeface="Arial Unicode MS" pitchFamily="34" charset="-128"/>
                <a:cs typeface="Arial Unicode MS" pitchFamily="34" charset="-128"/>
              </a:rPr>
              <a:t>child</a:t>
            </a:r>
            <a:r>
              <a:rPr lang="en-GB" b="1" spc="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function may execute </a:t>
            </a:r>
            <a:r>
              <a:rPr lang="en-GB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in parallel with the </a:t>
            </a:r>
            <a:r>
              <a:rPr lang="en-GB" b="1" i="1" dirty="0">
                <a:solidFill>
                  <a:srgbClr val="FFCC00"/>
                </a:solidFill>
                <a:ea typeface="Arial Unicode MS" pitchFamily="34" charset="-128"/>
                <a:cs typeface="Arial Unicode MS" pitchFamily="34" charset="-128"/>
              </a:rPr>
              <a:t>parent</a:t>
            </a:r>
            <a:r>
              <a:rPr lang="en-GB" spc="60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caller.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581400" y="3733800"/>
            <a:ext cx="4627563" cy="1320221"/>
          </a:xfrm>
          <a:prstGeom prst="roundRect">
            <a:avLst>
              <a:gd name="adj" fmla="val 17741"/>
            </a:avLst>
          </a:prstGeom>
          <a:solidFill>
            <a:schemeClr val="accent2"/>
          </a:solidFill>
          <a:ln w="648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Arial" charset="0"/>
              </a:defRPr>
            </a:lvl9pPr>
          </a:lstStyle>
          <a:p>
            <a:pPr algn="l" defTabSz="457200" eaLnBrk="0" hangingPunct="0">
              <a:lnSpc>
                <a:spcPct val="85000"/>
              </a:lnSpc>
              <a:spcBef>
                <a:spcPts val="800"/>
              </a:spcBef>
              <a:buClr>
                <a:srgbClr val="3333CC"/>
              </a:buClr>
              <a:buSzPct val="100000"/>
              <a:buFont typeface="Lucida Sans Unicode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Control cannot pass this point until all spawned children have returned.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rot="10800000" flipV="1">
            <a:off x="2895597" y="1905000"/>
            <a:ext cx="2133601" cy="9144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975 w 21600"/>
              <a:gd name="T19" fmla="*/ 0 h 21600"/>
              <a:gd name="T20" fmla="*/ 15762 w 21600"/>
              <a:gd name="T21" fmla="*/ 10799 h 21600"/>
              <a:gd name="connsiteX0" fmla="*/ 239 w 13161"/>
              <a:gd name="connsiteY0" fmla="*/ 270 h 8376"/>
              <a:gd name="connsiteX1" fmla="*/ 2637 w 13161"/>
              <a:gd name="connsiteY1" fmla="*/ 1 h 8376"/>
              <a:gd name="connsiteX2" fmla="*/ 13161 w 13161"/>
              <a:gd name="connsiteY2" fmla="*/ 8376 h 8376"/>
              <a:gd name="connsiteX3" fmla="*/ 0 w 13161"/>
              <a:gd name="connsiteY3" fmla="*/ 8183 h 8376"/>
              <a:gd name="connsiteX4" fmla="*/ 239 w 13161"/>
              <a:gd name="connsiteY4" fmla="*/ 270 h 8376"/>
              <a:gd name="connsiteX0" fmla="*/ 239 w 13161"/>
              <a:gd name="connsiteY0" fmla="*/ 270 h 8376"/>
              <a:gd name="connsiteX1" fmla="*/ 2637 w 13161"/>
              <a:gd name="connsiteY1" fmla="*/ 1 h 8376"/>
              <a:gd name="connsiteX2" fmla="*/ 13161 w 13161"/>
              <a:gd name="connsiteY2" fmla="*/ 8376 h 8376"/>
              <a:gd name="connsiteX0" fmla="*/ 2422 w 15344"/>
              <a:gd name="connsiteY0" fmla="*/ 270 h 9507"/>
              <a:gd name="connsiteX1" fmla="*/ 4820 w 15344"/>
              <a:gd name="connsiteY1" fmla="*/ 1 h 9507"/>
              <a:gd name="connsiteX2" fmla="*/ 15344 w 15344"/>
              <a:gd name="connsiteY2" fmla="*/ 8376 h 9507"/>
              <a:gd name="connsiteX3" fmla="*/ 2183 w 15344"/>
              <a:gd name="connsiteY3" fmla="*/ 8183 h 9507"/>
              <a:gd name="connsiteX4" fmla="*/ 3316 w 15344"/>
              <a:gd name="connsiteY4" fmla="*/ 8188 h 9507"/>
              <a:gd name="connsiteX5" fmla="*/ 2422 w 15344"/>
              <a:gd name="connsiteY5" fmla="*/ 270 h 9507"/>
              <a:gd name="connsiteX0" fmla="*/ 2422 w 15344"/>
              <a:gd name="connsiteY0" fmla="*/ 270 h 9507"/>
              <a:gd name="connsiteX1" fmla="*/ 4820 w 15344"/>
              <a:gd name="connsiteY1" fmla="*/ 1 h 9507"/>
              <a:gd name="connsiteX2" fmla="*/ 15344 w 15344"/>
              <a:gd name="connsiteY2" fmla="*/ 8376 h 9507"/>
              <a:gd name="connsiteX0" fmla="*/ 1323 w 13351"/>
              <a:gd name="connsiteY0" fmla="*/ 8188 h 8576"/>
              <a:gd name="connsiteX1" fmla="*/ 429 w 13351"/>
              <a:gd name="connsiteY1" fmla="*/ 270 h 8576"/>
              <a:gd name="connsiteX2" fmla="*/ 2827 w 13351"/>
              <a:gd name="connsiteY2" fmla="*/ 1 h 8576"/>
              <a:gd name="connsiteX3" fmla="*/ 13351 w 13351"/>
              <a:gd name="connsiteY3" fmla="*/ 8376 h 8576"/>
              <a:gd name="connsiteX4" fmla="*/ 577 w 13351"/>
              <a:gd name="connsiteY4" fmla="*/ 8576 h 8576"/>
              <a:gd name="connsiteX0" fmla="*/ 429 w 13351"/>
              <a:gd name="connsiteY0" fmla="*/ 270 h 8576"/>
              <a:gd name="connsiteX1" fmla="*/ 2827 w 13351"/>
              <a:gd name="connsiteY1" fmla="*/ 1 h 8576"/>
              <a:gd name="connsiteX2" fmla="*/ 13351 w 13351"/>
              <a:gd name="connsiteY2" fmla="*/ 8376 h 8576"/>
              <a:gd name="connsiteX0" fmla="*/ 1323 w 13351"/>
              <a:gd name="connsiteY0" fmla="*/ 8188 h 8376"/>
              <a:gd name="connsiteX1" fmla="*/ 429 w 13351"/>
              <a:gd name="connsiteY1" fmla="*/ 270 h 8376"/>
              <a:gd name="connsiteX2" fmla="*/ 2827 w 13351"/>
              <a:gd name="connsiteY2" fmla="*/ 1 h 8376"/>
              <a:gd name="connsiteX3" fmla="*/ 13351 w 13351"/>
              <a:gd name="connsiteY3" fmla="*/ 8376 h 8376"/>
              <a:gd name="connsiteX0" fmla="*/ 429 w 13351"/>
              <a:gd name="connsiteY0" fmla="*/ 270 h 8376"/>
              <a:gd name="connsiteX1" fmla="*/ 2827 w 13351"/>
              <a:gd name="connsiteY1" fmla="*/ 1 h 8376"/>
              <a:gd name="connsiteX2" fmla="*/ 13351 w 13351"/>
              <a:gd name="connsiteY2" fmla="*/ 8376 h 8376"/>
              <a:gd name="connsiteX0" fmla="*/ 0 w 12922"/>
              <a:gd name="connsiteY0" fmla="*/ 270 h 8376"/>
              <a:gd name="connsiteX1" fmla="*/ 2398 w 12922"/>
              <a:gd name="connsiteY1" fmla="*/ 1 h 8376"/>
              <a:gd name="connsiteX2" fmla="*/ 12922 w 12922"/>
              <a:gd name="connsiteY2" fmla="*/ 8376 h 8376"/>
              <a:gd name="connsiteX0" fmla="*/ 0 w 12922"/>
              <a:gd name="connsiteY0" fmla="*/ 270 h 8376"/>
              <a:gd name="connsiteX1" fmla="*/ 2398 w 12922"/>
              <a:gd name="connsiteY1" fmla="*/ 1 h 8376"/>
              <a:gd name="connsiteX2" fmla="*/ 12922 w 12922"/>
              <a:gd name="connsiteY2" fmla="*/ 8376 h 8376"/>
              <a:gd name="connsiteX0" fmla="*/ 0 w 12922"/>
              <a:gd name="connsiteY0" fmla="*/ 270 h 8376"/>
              <a:gd name="connsiteX1" fmla="*/ 2398 w 12922"/>
              <a:gd name="connsiteY1" fmla="*/ 1 h 8376"/>
              <a:gd name="connsiteX2" fmla="*/ 12922 w 12922"/>
              <a:gd name="connsiteY2" fmla="*/ 8376 h 8376"/>
              <a:gd name="connsiteX0" fmla="*/ 2398 w 12922"/>
              <a:gd name="connsiteY0" fmla="*/ 1 h 8376"/>
              <a:gd name="connsiteX1" fmla="*/ 12922 w 12922"/>
              <a:gd name="connsiteY1" fmla="*/ 8376 h 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22" h="8376" stroke="0">
                <a:moveTo>
                  <a:pt x="0" y="270"/>
                </a:moveTo>
                <a:cubicBezTo>
                  <a:pt x="786" y="91"/>
                  <a:pt x="1591" y="0"/>
                  <a:pt x="2398" y="1"/>
                </a:cubicBezTo>
                <a:cubicBezTo>
                  <a:pt x="7428" y="1"/>
                  <a:pt x="11793" y="3474"/>
                  <a:pt x="12922" y="8376"/>
                </a:cubicBezTo>
              </a:path>
              <a:path w="12922" h="8376" fill="none">
                <a:moveTo>
                  <a:pt x="2398" y="1"/>
                </a:moveTo>
                <a:cubicBezTo>
                  <a:pt x="7428" y="1"/>
                  <a:pt x="11793" y="3474"/>
                  <a:pt x="12922" y="8376"/>
                </a:cubicBezTo>
              </a:path>
            </a:pathLst>
          </a:custGeom>
          <a:noFill/>
          <a:ln w="57240">
            <a:solidFill>
              <a:schemeClr val="tx2"/>
            </a:solidFill>
            <a:miter lim="800000"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Lucida Sans Unicode" pitchFamily="34" charset="0"/>
            </a:endParaRPr>
          </a:p>
        </p:txBody>
      </p:sp>
      <p:sp>
        <p:nvSpPr>
          <p:cNvPr id="8" name="AutoShape 11"/>
          <p:cNvSpPr>
            <a:spLocks/>
          </p:cNvSpPr>
          <p:nvPr/>
        </p:nvSpPr>
        <p:spPr bwMode="auto">
          <a:xfrm rot="10800000" flipH="1" flipV="1">
            <a:off x="2057400" y="3048000"/>
            <a:ext cx="2838450" cy="137159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742 h 21600"/>
              <a:gd name="T20" fmla="*/ 10799 w 21600"/>
              <a:gd name="T21" fmla="*/ 1640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1487" y="21578"/>
                </a:moveTo>
                <a:cubicBezTo>
                  <a:pt x="11258" y="21592"/>
                  <a:pt x="11029" y="21599"/>
                  <a:pt x="10800" y="21600"/>
                </a:cubicBezTo>
                <a:cubicBezTo>
                  <a:pt x="5316" y="21600"/>
                  <a:pt x="703" y="17490"/>
                  <a:pt x="71" y="12043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1487" y="21578"/>
                </a:moveTo>
                <a:cubicBezTo>
                  <a:pt x="11258" y="21592"/>
                  <a:pt x="11029" y="21599"/>
                  <a:pt x="10800" y="21600"/>
                </a:cubicBezTo>
                <a:cubicBezTo>
                  <a:pt x="5316" y="21600"/>
                  <a:pt x="703" y="17490"/>
                  <a:pt x="71" y="12043"/>
                </a:cubicBezTo>
              </a:path>
            </a:pathLst>
          </a:custGeom>
          <a:noFill/>
          <a:ln w="57240">
            <a:solidFill>
              <a:schemeClr val="tx2"/>
            </a:solidFill>
            <a:miter lim="800000"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6900" y="5334000"/>
            <a:ext cx="5410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 smtClean="0">
                <a:solidFill>
                  <a:schemeClr val="accent2"/>
                </a:solidFill>
                <a:latin typeface="+mj-lt"/>
              </a:rPr>
              <a:t>Cilk</a:t>
            </a:r>
            <a:r>
              <a:rPr lang="en-US" sz="2700" dirty="0" smtClean="0">
                <a:solidFill>
                  <a:schemeClr val="accent2"/>
                </a:solidFill>
                <a:latin typeface="+mj-lt"/>
              </a:rPr>
              <a:t>++</a:t>
            </a:r>
            <a:r>
              <a:rPr lang="en-US" sz="2400" dirty="0" smtClean="0">
                <a:latin typeface="+mn-lt"/>
              </a:rPr>
              <a:t> keywords 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grant permission </a:t>
            </a:r>
            <a:r>
              <a:rPr lang="en-US" sz="2400" dirty="0" smtClean="0">
                <a:latin typeface="+mn-lt"/>
              </a:rPr>
              <a:t>for parallel execution.  They do not 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command</a:t>
            </a:r>
            <a:r>
              <a:rPr lang="en-US" sz="2400" dirty="0" smtClean="0">
                <a:latin typeface="+mn-lt"/>
              </a:rPr>
              <a:t> parallel execution.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Parallelism in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smtClean="0">
                <a:solidFill>
                  <a:schemeClr val="accent6"/>
                </a:solidFill>
              </a:rPr>
              <a:t>++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71474" y="3885788"/>
            <a:ext cx="2752726" cy="164570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The iterations of a </a:t>
            </a:r>
            <a:r>
              <a:rPr lang="en-US" dirty="0" smtClean="0">
                <a:solidFill>
                  <a:schemeClr val="accent2"/>
                </a:solidFill>
                <a:latin typeface="Lucida Sans Typewriter" pitchFamily="49" charset="0"/>
              </a:rPr>
              <a:t>cilk_for</a:t>
            </a:r>
            <a:r>
              <a:rPr lang="en-US" dirty="0" smtClean="0"/>
              <a:t> loop execute in parallel.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" y="11430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Example: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In-place matrix transpose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5075" y="1143000"/>
            <a:ext cx="6181725" cy="2543681"/>
            <a:chOff x="1481138" y="1113919"/>
            <a:chExt cx="6181725" cy="254368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589088" y="1173168"/>
              <a:ext cx="2173290" cy="481013"/>
              <a:chOff x="396" y="960"/>
              <a:chExt cx="1369" cy="303"/>
            </a:xfrm>
          </p:grpSpPr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396" y="960"/>
                <a:ext cx="387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000000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+mn-lt"/>
                  </a:rPr>
                  <a:t>11</a:t>
                </a:r>
                <a:endParaRPr lang="en-US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731" y="960"/>
                <a:ext cx="387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tx2"/>
                    </a:solidFill>
                    <a:latin typeface="+mn-lt"/>
                  </a:rPr>
                  <a:t>12</a:t>
                </a:r>
                <a:endParaRPr lang="en-US" sz="18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55" name="Text Box 33"/>
              <p:cNvSpPr txBox="1">
                <a:spLocks noChangeArrowheads="1"/>
              </p:cNvSpPr>
              <p:nvPr/>
            </p:nvSpPr>
            <p:spPr bwMode="auto">
              <a:xfrm>
                <a:off x="1094" y="1007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⋯</a:t>
                </a:r>
                <a:endParaRPr 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56" name="Text Box 34"/>
              <p:cNvSpPr txBox="1">
                <a:spLocks noChangeArrowheads="1"/>
              </p:cNvSpPr>
              <p:nvPr/>
            </p:nvSpPr>
            <p:spPr bwMode="auto">
              <a:xfrm>
                <a:off x="1380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tx2"/>
                    </a:solidFill>
                    <a:latin typeface="+mn-lt"/>
                  </a:rPr>
                  <a:t>1n</a:t>
                </a:r>
                <a:endParaRPr lang="en-US" sz="18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1589088" y="1668997"/>
              <a:ext cx="2173290" cy="481013"/>
              <a:chOff x="396" y="960"/>
              <a:chExt cx="1369" cy="303"/>
            </a:xfrm>
          </p:grpSpPr>
          <p:sp>
            <p:nvSpPr>
              <p:cNvPr id="49" name="Text Box 36"/>
              <p:cNvSpPr txBox="1">
                <a:spLocks noChangeArrowheads="1"/>
              </p:cNvSpPr>
              <p:nvPr/>
            </p:nvSpPr>
            <p:spPr bwMode="auto">
              <a:xfrm>
                <a:off x="396" y="960"/>
                <a:ext cx="387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chemeClr val="accent6"/>
                    </a:solidFill>
                    <a:latin typeface="+mn-lt"/>
                  </a:rPr>
                  <a:t>a</a:t>
                </a:r>
                <a:r>
                  <a:rPr lang="en-US" sz="2400" baseline="-25000" dirty="0">
                    <a:solidFill>
                      <a:schemeClr val="accent6"/>
                    </a:solidFill>
                    <a:latin typeface="+mn-lt"/>
                  </a:rPr>
                  <a:t>21</a:t>
                </a:r>
                <a:endParaRPr lang="en-US" sz="18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50" name="Text Box 37"/>
              <p:cNvSpPr txBox="1">
                <a:spLocks noChangeArrowheads="1"/>
              </p:cNvSpPr>
              <p:nvPr/>
            </p:nvSpPr>
            <p:spPr bwMode="auto">
              <a:xfrm>
                <a:off x="731" y="960"/>
                <a:ext cx="387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+mn-lt"/>
                  </a:rPr>
                  <a:t>22</a:t>
                </a:r>
                <a:endParaRPr lang="en-US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51" name="Text Box 38"/>
              <p:cNvSpPr txBox="1">
                <a:spLocks noChangeArrowheads="1"/>
              </p:cNvSpPr>
              <p:nvPr/>
            </p:nvSpPr>
            <p:spPr bwMode="auto">
              <a:xfrm>
                <a:off x="1094" y="1007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⋯</a:t>
                </a:r>
                <a:endParaRPr 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52" name="Text Box 39"/>
              <p:cNvSpPr txBox="1">
                <a:spLocks noChangeArrowheads="1"/>
              </p:cNvSpPr>
              <p:nvPr/>
            </p:nvSpPr>
            <p:spPr bwMode="auto">
              <a:xfrm>
                <a:off x="1380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tx2"/>
                    </a:solidFill>
                    <a:latin typeface="+mn-lt"/>
                  </a:rPr>
                  <a:t>2n</a:t>
                </a:r>
                <a:endParaRPr lang="en-US" sz="1800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40"/>
            <p:cNvGrpSpPr>
              <a:grpSpLocks/>
            </p:cNvGrpSpPr>
            <p:nvPr/>
          </p:nvGrpSpPr>
          <p:grpSpPr bwMode="auto">
            <a:xfrm>
              <a:off x="1697039" y="2164822"/>
              <a:ext cx="1978027" cy="406400"/>
              <a:chOff x="464" y="1528"/>
              <a:chExt cx="1246" cy="256"/>
            </a:xfrm>
          </p:grpSpPr>
          <p:sp>
            <p:nvSpPr>
              <p:cNvPr id="45" name="Text Box 41"/>
              <p:cNvSpPr txBox="1">
                <a:spLocks noChangeArrowheads="1"/>
              </p:cNvSpPr>
              <p:nvPr/>
            </p:nvSpPr>
            <p:spPr bwMode="auto">
              <a:xfrm>
                <a:off x="464" y="1528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  <a:sym typeface="Times New Roman" pitchFamily="18" charset="0"/>
                  </a:rPr>
                  <a:t>⋮</a:t>
                </a:r>
                <a:endParaRPr lang="en-US" sz="2400" dirty="0">
                  <a:solidFill>
                    <a:schemeClr val="accent6"/>
                  </a:solidFill>
                  <a:latin typeface="+mn-lt"/>
                  <a:sym typeface="Times New Roman" pitchFamily="18" charset="0"/>
                </a:endParaRPr>
              </a:p>
            </p:txBody>
          </p:sp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799" y="1528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  <a:sym typeface="Times New Roman" pitchFamily="18" charset="0"/>
                  </a:rPr>
                  <a:t>⋮</a:t>
                </a:r>
                <a:endParaRPr lang="en-US" sz="2400" dirty="0">
                  <a:solidFill>
                    <a:schemeClr val="accent6"/>
                  </a:solidFill>
                  <a:latin typeface="+mn-lt"/>
                  <a:sym typeface="Times New Roman" pitchFamily="18" charset="0"/>
                </a:endParaRPr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1094" y="1528"/>
                <a:ext cx="271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0000"/>
                    </a:solidFill>
                    <a:latin typeface="+mn-lt"/>
                  </a:rPr>
                  <a:t>⋱</a:t>
                </a:r>
                <a:endParaRPr lang="en-US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8" name="Text Box 44"/>
              <p:cNvSpPr txBox="1">
                <a:spLocks noChangeArrowheads="1"/>
              </p:cNvSpPr>
              <p:nvPr/>
            </p:nvSpPr>
            <p:spPr bwMode="auto">
              <a:xfrm>
                <a:off x="1439" y="1528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  <a:sym typeface="Times New Roman" pitchFamily="18" charset="0"/>
                  </a:rPr>
                  <a:t>⋮</a:t>
                </a:r>
                <a:endParaRPr lang="en-US" sz="2400" dirty="0">
                  <a:solidFill>
                    <a:schemeClr val="tx2"/>
                  </a:solidFill>
                  <a:latin typeface="+mn-lt"/>
                  <a:sym typeface="Times New Roman" pitchFamily="18" charset="0"/>
                </a:endParaRP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1589088" y="2586042"/>
              <a:ext cx="2170115" cy="481013"/>
              <a:chOff x="396" y="960"/>
              <a:chExt cx="1367" cy="303"/>
            </a:xfrm>
          </p:grpSpPr>
          <p:sp>
            <p:nvSpPr>
              <p:cNvPr id="41" name="Text Box 46"/>
              <p:cNvSpPr txBox="1">
                <a:spLocks noChangeArrowheads="1"/>
              </p:cNvSpPr>
              <p:nvPr/>
            </p:nvSpPr>
            <p:spPr bwMode="auto">
              <a:xfrm>
                <a:off x="396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accent6"/>
                    </a:solidFill>
                    <a:latin typeface="+mn-lt"/>
                  </a:rPr>
                  <a:t>n1</a:t>
                </a:r>
                <a:endParaRPr lang="en-US" sz="18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42" name="Text Box 47"/>
              <p:cNvSpPr txBox="1">
                <a:spLocks noChangeArrowheads="1"/>
              </p:cNvSpPr>
              <p:nvPr/>
            </p:nvSpPr>
            <p:spPr bwMode="auto">
              <a:xfrm>
                <a:off x="731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chemeClr val="accent6"/>
                    </a:solidFill>
                    <a:latin typeface="+mn-lt"/>
                  </a:rPr>
                  <a:t>a</a:t>
                </a:r>
                <a:r>
                  <a:rPr lang="en-US" sz="2400" baseline="-25000" dirty="0">
                    <a:solidFill>
                      <a:schemeClr val="accent6"/>
                    </a:solidFill>
                    <a:latin typeface="+mn-lt"/>
                  </a:rPr>
                  <a:t>n2</a:t>
                </a:r>
                <a:endParaRPr lang="en-US" sz="18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43" name="Text Box 48"/>
              <p:cNvSpPr txBox="1">
                <a:spLocks noChangeArrowheads="1"/>
              </p:cNvSpPr>
              <p:nvPr/>
            </p:nvSpPr>
            <p:spPr bwMode="auto">
              <a:xfrm>
                <a:off x="1094" y="1007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</a:rPr>
                  <a:t>⋯</a:t>
                </a:r>
                <a:endParaRPr lang="en-US" sz="24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44" name="Text Box 49"/>
              <p:cNvSpPr txBox="1">
                <a:spLocks noChangeArrowheads="1"/>
              </p:cNvSpPr>
              <p:nvPr/>
            </p:nvSpPr>
            <p:spPr bwMode="auto">
              <a:xfrm>
                <a:off x="1380" y="960"/>
                <a:ext cx="383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a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+mn-lt"/>
                  </a:rPr>
                  <a:t>nn</a:t>
                </a:r>
                <a:endParaRPr lang="en-US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16" name="AutoShape 87"/>
            <p:cNvSpPr>
              <a:spLocks noChangeArrowheads="1"/>
            </p:cNvSpPr>
            <p:nvPr/>
          </p:nvSpPr>
          <p:spPr bwMode="auto">
            <a:xfrm>
              <a:off x="1481138" y="1113919"/>
              <a:ext cx="2295525" cy="1934081"/>
            </a:xfrm>
            <a:prstGeom prst="bracketPair">
              <a:avLst>
                <a:gd name="adj" fmla="val 7162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sz="11500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5475288" y="1173169"/>
              <a:ext cx="2173290" cy="481013"/>
              <a:chOff x="396" y="960"/>
              <a:chExt cx="1369" cy="303"/>
            </a:xfrm>
          </p:grpSpPr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396" y="960"/>
                <a:ext cx="387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+mn-lt"/>
                  </a:rPr>
                  <a:t>11</a:t>
                </a:r>
                <a:endParaRPr lang="en-US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731" y="960"/>
                <a:ext cx="387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accent6"/>
                    </a:solidFill>
                    <a:latin typeface="+mn-lt"/>
                  </a:rPr>
                  <a:t>21</a:t>
                </a:r>
                <a:endParaRPr lang="en-US" sz="18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1094" y="1007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</a:rPr>
                  <a:t>⋯</a:t>
                </a:r>
                <a:endParaRPr lang="en-US" sz="24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40" name="Text Box 34"/>
              <p:cNvSpPr txBox="1">
                <a:spLocks noChangeArrowheads="1"/>
              </p:cNvSpPr>
              <p:nvPr/>
            </p:nvSpPr>
            <p:spPr bwMode="auto">
              <a:xfrm>
                <a:off x="1380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accent6"/>
                    </a:solidFill>
                    <a:latin typeface="+mn-lt"/>
                  </a:rPr>
                  <a:t>n1</a:t>
                </a:r>
                <a:endParaRPr lang="en-US" sz="1800" dirty="0">
                  <a:solidFill>
                    <a:schemeClr val="accent6"/>
                  </a:solidFill>
                  <a:latin typeface="+mn-lt"/>
                </a:endParaRPr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5475288" y="1668997"/>
              <a:ext cx="2173290" cy="481013"/>
              <a:chOff x="396" y="960"/>
              <a:chExt cx="1369" cy="303"/>
            </a:xfrm>
          </p:grpSpPr>
          <p:sp>
            <p:nvSpPr>
              <p:cNvPr id="33" name="Text Box 36"/>
              <p:cNvSpPr txBox="1">
                <a:spLocks noChangeArrowheads="1"/>
              </p:cNvSpPr>
              <p:nvPr/>
            </p:nvSpPr>
            <p:spPr bwMode="auto">
              <a:xfrm>
                <a:off x="396" y="960"/>
                <a:ext cx="387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tx2"/>
                    </a:solidFill>
                    <a:latin typeface="+mn-lt"/>
                  </a:rPr>
                  <a:t>12</a:t>
                </a:r>
                <a:endParaRPr lang="en-US" sz="18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34" name="Text Box 37"/>
              <p:cNvSpPr txBox="1">
                <a:spLocks noChangeArrowheads="1"/>
              </p:cNvSpPr>
              <p:nvPr/>
            </p:nvSpPr>
            <p:spPr bwMode="auto">
              <a:xfrm>
                <a:off x="731" y="960"/>
                <a:ext cx="387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a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+mn-lt"/>
                  </a:rPr>
                  <a:t>22</a:t>
                </a:r>
                <a:endParaRPr lang="en-US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5" name="Text Box 38"/>
              <p:cNvSpPr txBox="1">
                <a:spLocks noChangeArrowheads="1"/>
              </p:cNvSpPr>
              <p:nvPr/>
            </p:nvSpPr>
            <p:spPr bwMode="auto">
              <a:xfrm>
                <a:off x="1094" y="1007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</a:rPr>
                  <a:t>⋯</a:t>
                </a:r>
                <a:endParaRPr lang="en-US" sz="24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36" name="Text Box 39"/>
              <p:cNvSpPr txBox="1">
                <a:spLocks noChangeArrowheads="1"/>
              </p:cNvSpPr>
              <p:nvPr/>
            </p:nvSpPr>
            <p:spPr bwMode="auto">
              <a:xfrm>
                <a:off x="1380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accent6"/>
                    </a:solidFill>
                    <a:latin typeface="+mn-lt"/>
                  </a:rPr>
                  <a:t>n2</a:t>
                </a:r>
                <a:endParaRPr lang="en-US" sz="1800" dirty="0">
                  <a:solidFill>
                    <a:schemeClr val="accent6"/>
                  </a:solidFill>
                  <a:latin typeface="+mn-lt"/>
                </a:endParaRPr>
              </a:p>
            </p:txBody>
          </p:sp>
        </p:grpSp>
        <p:grpSp>
          <p:nvGrpSpPr>
            <p:cNvPr id="19" name="Group 40"/>
            <p:cNvGrpSpPr>
              <a:grpSpLocks/>
            </p:cNvGrpSpPr>
            <p:nvPr/>
          </p:nvGrpSpPr>
          <p:grpSpPr bwMode="auto">
            <a:xfrm>
              <a:off x="5583239" y="2164821"/>
              <a:ext cx="1978027" cy="406400"/>
              <a:chOff x="464" y="1528"/>
              <a:chExt cx="1246" cy="256"/>
            </a:xfrm>
          </p:grpSpPr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464" y="1528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  <a:sym typeface="Times New Roman" pitchFamily="18" charset="0"/>
                  </a:rPr>
                  <a:t>⋮</a:t>
                </a:r>
                <a:endParaRPr lang="en-US" sz="2400" dirty="0">
                  <a:solidFill>
                    <a:schemeClr val="tx2"/>
                  </a:solidFill>
                  <a:latin typeface="+mn-lt"/>
                  <a:sym typeface="Times New Roman" pitchFamily="18" charset="0"/>
                </a:endParaRPr>
              </a:p>
            </p:txBody>
          </p:sp>
          <p:sp>
            <p:nvSpPr>
              <p:cNvPr id="30" name="Text Box 42"/>
              <p:cNvSpPr txBox="1">
                <a:spLocks noChangeArrowheads="1"/>
              </p:cNvSpPr>
              <p:nvPr/>
            </p:nvSpPr>
            <p:spPr bwMode="auto">
              <a:xfrm>
                <a:off x="799" y="1528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  <a:sym typeface="Times New Roman" pitchFamily="18" charset="0"/>
                  </a:rPr>
                  <a:t>⋮</a:t>
                </a:r>
                <a:endParaRPr lang="en-US" sz="2400" dirty="0">
                  <a:solidFill>
                    <a:schemeClr val="tx2"/>
                  </a:solidFill>
                  <a:latin typeface="+mn-lt"/>
                  <a:sym typeface="Times New Roman" pitchFamily="18" charset="0"/>
                </a:endParaRPr>
              </a:p>
            </p:txBody>
          </p:sp>
          <p:sp>
            <p:nvSpPr>
              <p:cNvPr id="31" name="Text Box 43"/>
              <p:cNvSpPr txBox="1">
                <a:spLocks noChangeArrowheads="1"/>
              </p:cNvSpPr>
              <p:nvPr/>
            </p:nvSpPr>
            <p:spPr bwMode="auto">
              <a:xfrm>
                <a:off x="1094" y="1528"/>
                <a:ext cx="271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0000"/>
                    </a:solidFill>
                    <a:latin typeface="+mn-lt"/>
                  </a:rPr>
                  <a:t>⋱</a:t>
                </a:r>
                <a:endParaRPr lang="en-US" sz="2400" dirty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32" name="Text Box 44"/>
              <p:cNvSpPr txBox="1">
                <a:spLocks noChangeArrowheads="1"/>
              </p:cNvSpPr>
              <p:nvPr/>
            </p:nvSpPr>
            <p:spPr bwMode="auto">
              <a:xfrm>
                <a:off x="1439" y="1528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+mn-lt"/>
                    <a:sym typeface="Times New Roman" pitchFamily="18" charset="0"/>
                  </a:rPr>
                  <a:t>⋮</a:t>
                </a:r>
                <a:endParaRPr lang="en-US" sz="2400" dirty="0">
                  <a:solidFill>
                    <a:schemeClr val="accent6"/>
                  </a:solidFill>
                  <a:latin typeface="+mn-lt"/>
                  <a:sym typeface="Times New Roman" pitchFamily="18" charset="0"/>
                </a:endParaRPr>
              </a:p>
            </p:txBody>
          </p:sp>
        </p:grpSp>
        <p:grpSp>
          <p:nvGrpSpPr>
            <p:cNvPr id="20" name="Group 45"/>
            <p:cNvGrpSpPr>
              <a:grpSpLocks/>
            </p:cNvGrpSpPr>
            <p:nvPr/>
          </p:nvGrpSpPr>
          <p:grpSpPr bwMode="auto">
            <a:xfrm>
              <a:off x="5475288" y="2586042"/>
              <a:ext cx="2170115" cy="481013"/>
              <a:chOff x="396" y="960"/>
              <a:chExt cx="1367" cy="303"/>
            </a:xfrm>
          </p:grpSpPr>
          <p:sp>
            <p:nvSpPr>
              <p:cNvPr id="25" name="Text Box 46"/>
              <p:cNvSpPr txBox="1">
                <a:spLocks noChangeArrowheads="1"/>
              </p:cNvSpPr>
              <p:nvPr/>
            </p:nvSpPr>
            <p:spPr bwMode="auto">
              <a:xfrm>
                <a:off x="396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tx2"/>
                    </a:solidFill>
                    <a:latin typeface="+mn-lt"/>
                  </a:rPr>
                  <a:t>1n</a:t>
                </a:r>
                <a:endParaRPr lang="en-US" sz="18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26" name="Text Box 47"/>
              <p:cNvSpPr txBox="1">
                <a:spLocks noChangeArrowheads="1"/>
              </p:cNvSpPr>
              <p:nvPr/>
            </p:nvSpPr>
            <p:spPr bwMode="auto">
              <a:xfrm>
                <a:off x="731" y="960"/>
                <a:ext cx="385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a</a:t>
                </a:r>
                <a:r>
                  <a:rPr lang="en-US" sz="2400" baseline="-25000" dirty="0" smtClean="0">
                    <a:solidFill>
                      <a:schemeClr val="tx2"/>
                    </a:solidFill>
                    <a:latin typeface="+mn-lt"/>
                  </a:rPr>
                  <a:t>2n</a:t>
                </a:r>
                <a:endParaRPr lang="en-US" sz="18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27" name="Text Box 48"/>
              <p:cNvSpPr txBox="1">
                <a:spLocks noChangeArrowheads="1"/>
              </p:cNvSpPr>
              <p:nvPr/>
            </p:nvSpPr>
            <p:spPr bwMode="auto">
              <a:xfrm>
                <a:off x="1094" y="1007"/>
                <a:ext cx="271" cy="256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+mn-lt"/>
                  </a:rPr>
                  <a:t>⋯</a:t>
                </a:r>
                <a:endParaRPr lang="en-US" sz="2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auto">
              <a:xfrm>
                <a:off x="1380" y="960"/>
                <a:ext cx="383" cy="244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latin typeface="+mn-lt"/>
                  </a:rPr>
                  <a:t>a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+mn-lt"/>
                  </a:rPr>
                  <a:t>nn</a:t>
                </a:r>
                <a:endParaRPr lang="en-US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sp>
          <p:nvSpPr>
            <p:cNvPr id="21" name="AutoShape 87"/>
            <p:cNvSpPr>
              <a:spLocks noChangeArrowheads="1"/>
            </p:cNvSpPr>
            <p:nvPr/>
          </p:nvSpPr>
          <p:spPr bwMode="auto">
            <a:xfrm>
              <a:off x="5367338" y="1113919"/>
              <a:ext cx="2295525" cy="1934081"/>
            </a:xfrm>
            <a:prstGeom prst="bracketPair">
              <a:avLst>
                <a:gd name="adj" fmla="val 7162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 sz="115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148138" y="1738059"/>
              <a:ext cx="990600" cy="68580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76"/>
            <p:cNvSpPr txBox="1">
              <a:spLocks noChangeArrowheads="1"/>
            </p:cNvSpPr>
            <p:nvPr/>
          </p:nvSpPr>
          <p:spPr bwMode="auto">
            <a:xfrm>
              <a:off x="2394701" y="3146691"/>
              <a:ext cx="468398" cy="51090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/>
                </a:rPr>
                <a:t>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</a:endParaRPr>
            </a:p>
          </p:txBody>
        </p:sp>
        <p:sp>
          <p:nvSpPr>
            <p:cNvPr id="24" name="Text Box 76"/>
            <p:cNvSpPr txBox="1">
              <a:spLocks noChangeArrowheads="1"/>
            </p:cNvSpPr>
            <p:nvPr/>
          </p:nvSpPr>
          <p:spPr bwMode="auto">
            <a:xfrm>
              <a:off x="6194340" y="3146691"/>
              <a:ext cx="641521" cy="51090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/>
                </a:rPr>
                <a:t>A</a:t>
              </a:r>
              <a:r>
                <a:rPr kumimoji="0" lang="en-US" sz="32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 Unicode"/>
                </a:rPr>
                <a:t>T</a:t>
              </a:r>
              <a:endParaRPr kumimoji="0" lang="en-US" sz="11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</a:endParaRPr>
            </a:p>
          </p:txBody>
        </p:sp>
      </p:grpSp>
      <p:grpSp>
        <p:nvGrpSpPr>
          <p:cNvPr id="57" name="Group 3"/>
          <p:cNvGrpSpPr>
            <a:grpSpLocks/>
          </p:cNvGrpSpPr>
          <p:nvPr/>
        </p:nvGrpSpPr>
        <p:grpSpPr bwMode="auto">
          <a:xfrm>
            <a:off x="3276365" y="3885788"/>
            <a:ext cx="5410435" cy="2438812"/>
            <a:chOff x="698" y="1792"/>
            <a:chExt cx="4657" cy="2292"/>
          </a:xfrm>
        </p:grpSpPr>
        <p:sp>
          <p:nvSpPr>
            <p:cNvPr id="58" name="AutoShape 4" descr="Parchment"/>
            <p:cNvSpPr>
              <a:spLocks noChangeArrowheads="1"/>
            </p:cNvSpPr>
            <p:nvPr/>
          </p:nvSpPr>
          <p:spPr bwMode="auto">
            <a:xfrm>
              <a:off x="698" y="1792"/>
              <a:ext cx="4657" cy="229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bIns="0"/>
            <a:lstStyle/>
            <a:p>
              <a:pPr marL="336550" indent="-336550"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  <a:defRPr/>
              </a:pPr>
              <a:endParaRPr lang="en-US" sz="24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</a:endParaRPr>
            </a:p>
          </p:txBody>
        </p:sp>
        <p:sp>
          <p:nvSpPr>
            <p:cNvPr id="59" name="Rectangle 5" descr="Parchment"/>
            <p:cNvSpPr>
              <a:spLocks noChangeArrowheads="1"/>
            </p:cNvSpPr>
            <p:nvPr/>
          </p:nvSpPr>
          <p:spPr bwMode="auto">
            <a:xfrm>
              <a:off x="787" y="1871"/>
              <a:ext cx="4536" cy="2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i="1" dirty="0" smtClean="0">
                  <a:solidFill>
                    <a:schemeClr val="tx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// indices run from 0, not 1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cilk_for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=1; 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&lt;n; ++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) </a:t>
              </a:r>
              <a:r>
                <a:rPr lang="en-US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{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US" dirty="0" smtClean="0">
                  <a:solidFill>
                    <a:schemeClr val="accent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cilk_for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j=0; j&lt;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; ++j) {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double temp = A[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][j];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A[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][j] = A[j][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];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A[j][</a:t>
              </a:r>
              <a:r>
                <a:rPr lang="en-US" dirty="0" err="1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</a:t>
              </a: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] = temp;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}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}</a:t>
              </a:r>
              <a:endParaRPr lang="en-US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304800" y="5562600"/>
            <a:ext cx="3124200" cy="838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total number of iterations must be known at the start of the loop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60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Semantics</a:t>
            </a:r>
            <a:endParaRPr lang="en-US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33388" y="1143000"/>
            <a:ext cx="2919412" cy="1670050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6477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46800" rIns="90000" bIns="46800" anchor="ctr" anchorCtr="1"/>
          <a:lstStyle/>
          <a:p>
            <a:pPr defTabSz="457200" eaLnBrk="0" hangingPunct="0">
              <a:lnSpc>
                <a:spcPct val="80000"/>
              </a:lnSpc>
              <a:buClr>
                <a:srgbClr val="FF33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200">
              <a:solidFill>
                <a:srgbClr val="000000"/>
              </a:solidFill>
              <a:latin typeface="Lucida Sans Typewriter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73163" y="2463800"/>
            <a:ext cx="1549400" cy="342900"/>
          </a:xfrm>
          <a:prstGeom prst="rect">
            <a:avLst/>
          </a:prstGeom>
          <a:solidFill>
            <a:schemeClr val="accent1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lIns="90000" tIns="91440" rIns="90000" bIns="46800">
            <a:spAutoFit/>
          </a:bodyPr>
          <a:lstStyle/>
          <a:p>
            <a:pPr defTabSz="457200">
              <a:lnSpc>
                <a:spcPct val="71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chemeClr val="accent2"/>
                </a:solidFill>
                <a:latin typeface="HandelGotDBol" pitchFamily="34" charset="0"/>
                <a:ea typeface="Arial Unicode MS" pitchFamily="34" charset="-128"/>
                <a:cs typeface="Arial Unicode MS" pitchFamily="34" charset="-128"/>
              </a:rPr>
              <a:t>Cilk++</a:t>
            </a: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source</a:t>
            </a:r>
          </a:p>
        </p:txBody>
      </p:sp>
      <p:cxnSp>
        <p:nvCxnSpPr>
          <p:cNvPr id="12" name="AutoShape 14"/>
          <p:cNvCxnSpPr>
            <a:cxnSpLocks noChangeShapeType="1"/>
            <a:stCxn id="27" idx="0"/>
            <a:endCxn id="4" idx="2"/>
          </p:cNvCxnSpPr>
          <p:nvPr/>
        </p:nvCxnSpPr>
        <p:spPr bwMode="auto">
          <a:xfrm rot="5400000" flipH="1" flipV="1">
            <a:off x="1683147" y="3022203"/>
            <a:ext cx="419100" cy="794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 type="triangle" w="med" len="med"/>
            <a:tailEnd type="none" w="med" len="med"/>
          </a:ln>
        </p:spPr>
      </p:cxn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635000" y="3232150"/>
            <a:ext cx="2514600" cy="1395413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6477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6800" rIns="90000" bIns="46800" anchorCtr="1"/>
          <a:lstStyle/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fib (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n)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if (n&lt;2) return (n);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else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x,y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x = fib(n-1);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y = fib(n-2);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return (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x+y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}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}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450975" y="4314825"/>
            <a:ext cx="1401644" cy="332207"/>
          </a:xfrm>
          <a:prstGeom prst="rect">
            <a:avLst/>
          </a:prstGeom>
          <a:solidFill>
            <a:schemeClr val="accent1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lIns="90000" tIns="91440" rIns="90000" bIns="46800" anchor="ctr" anchorCtr="1">
            <a:spAutoFit/>
          </a:bodyPr>
          <a:lstStyle/>
          <a:p>
            <a:pPr defTabSz="457200">
              <a:lnSpc>
                <a:spcPct val="71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Serialization</a:t>
            </a:r>
            <a:endParaRPr lang="en-GB" sz="1600">
              <a:solidFill>
                <a:schemeClr val="bg1"/>
              </a:solidFill>
              <a:latin typeface="Lucida Sans Unicode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57"/>
          <p:cNvSpPr>
            <a:spLocks noChangeArrowheads="1"/>
          </p:cNvSpPr>
          <p:nvPr/>
        </p:nvSpPr>
        <p:spPr bwMode="auto">
          <a:xfrm>
            <a:off x="514350" y="1219200"/>
            <a:ext cx="2787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>
              <a:lnSpc>
                <a:spcPct val="80000"/>
              </a:lnSpc>
              <a:buClr>
                <a:srgbClr val="FF33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fib (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n)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if (n&lt;2) return (n);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else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x,y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x = </a:t>
            </a:r>
            <a:r>
              <a:rPr lang="en-GB" sz="1200" dirty="0" err="1">
                <a:solidFill>
                  <a:schemeClr val="tx2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cilk_spawn</a:t>
            </a:r>
            <a:r>
              <a:rPr lang="en-GB" sz="1200" dirty="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fib(n-1);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y = fib(n-2);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1200" dirty="0">
                <a:solidFill>
                  <a:schemeClr val="tx2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1200" dirty="0" err="1">
                <a:solidFill>
                  <a:schemeClr val="tx2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cilk_sync</a:t>
            </a:r>
            <a:r>
              <a:rPr lang="en-GB" sz="1200" dirty="0">
                <a:solidFill>
                  <a:schemeClr val="tx2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return (</a:t>
            </a:r>
            <a:r>
              <a:rPr lang="en-GB" sz="1200" dirty="0" err="1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x+y</a:t>
            </a: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}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14800" y="1143000"/>
            <a:ext cx="46482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</a:t>
            </a:r>
            <a:r>
              <a:rPr lang="en-US" sz="2400" dirty="0" smtClean="0">
                <a:solidFill>
                  <a:srgbClr val="827F77"/>
                </a:solidFill>
                <a:latin typeface="HandelGotDBol"/>
              </a:rPr>
              <a:t>C++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</a:t>
            </a:r>
            <a:r>
              <a:rPr lang="en-US" sz="2400" i="1" dirty="0" smtClean="0">
                <a:solidFill>
                  <a:srgbClr val="990033"/>
                </a:solidFill>
                <a:latin typeface="Lucida Sans Unicode"/>
              </a:rPr>
              <a:t>serialization </a:t>
            </a:r>
            <a:r>
              <a:rPr lang="en-US" sz="2400" dirty="0" smtClean="0">
                <a:latin typeface="+mn-lt"/>
              </a:rPr>
              <a:t>of a </a:t>
            </a:r>
            <a:r>
              <a:rPr lang="en-US" sz="2800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2800" dirty="0" smtClean="0">
                <a:solidFill>
                  <a:schemeClr val="accent6"/>
                </a:solidFill>
                <a:latin typeface="+mj-lt"/>
              </a:rPr>
              <a:t>++</a:t>
            </a:r>
            <a:r>
              <a:rPr lang="en-US" sz="2400" dirty="0" smtClean="0">
                <a:latin typeface="+mn-lt"/>
              </a:rPr>
              <a:t> program is always a legal interpretation of the program’s semantics.</a:t>
            </a:r>
            <a:endParaRPr lang="en-US" sz="2400" dirty="0">
              <a:latin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7700" y="4876800"/>
            <a:ext cx="7848600" cy="1015663"/>
            <a:chOff x="838200" y="4876800"/>
            <a:chExt cx="7848600" cy="1015663"/>
          </a:xfrm>
        </p:grpSpPr>
        <p:sp>
          <p:nvSpPr>
            <p:cNvPr id="38" name="TextBox 37"/>
            <p:cNvSpPr txBox="1"/>
            <p:nvPr/>
          </p:nvSpPr>
          <p:spPr>
            <a:xfrm>
              <a:off x="838200" y="515379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smtClean="0">
                  <a:solidFill>
                    <a:schemeClr val="tx2"/>
                  </a:solidFill>
                  <a:latin typeface="+mn-lt"/>
                </a:rPr>
                <a:t>To obtain the serialization: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1600" y="4876800"/>
              <a:ext cx="3505200" cy="101566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346075" lvl="0" indent="-346075"/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#define </a:t>
              </a:r>
              <a:r>
                <a:rPr lang="en-US" sz="2000" dirty="0" smtClean="0">
                  <a:solidFill>
                    <a:schemeClr val="tx2"/>
                  </a:solidFill>
                  <a:latin typeface="Lucida Sans Typewriter" pitchFamily="49" charset="0"/>
                </a:rPr>
                <a:t>cilk_for</a:t>
              </a:r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 for</a:t>
              </a:r>
            </a:p>
            <a:p>
              <a:pPr marL="346075" lvl="0" indent="-346075"/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#define </a:t>
              </a:r>
              <a:r>
                <a:rPr lang="en-US" sz="2000" dirty="0" smtClean="0">
                  <a:solidFill>
                    <a:schemeClr val="tx2"/>
                  </a:solidFill>
                  <a:latin typeface="Lucida Sans Typewriter" pitchFamily="49" charset="0"/>
                </a:rPr>
                <a:t>cilk_spawn</a:t>
              </a:r>
            </a:p>
            <a:p>
              <a:pPr marL="346075" lvl="0" indent="-346075"/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#define </a:t>
              </a:r>
              <a:r>
                <a:rPr lang="en-US" sz="2000" dirty="0" smtClean="0">
                  <a:solidFill>
                    <a:schemeClr val="tx2"/>
                  </a:solidFill>
                  <a:latin typeface="Lucida Sans Typewriter" pitchFamily="49" charset="0"/>
                </a:rPr>
                <a:t>cilk_sync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647700" y="5943600"/>
            <a:ext cx="661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6075" lvl="0" indent="-346075"/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Or, specify a switch to the</a:t>
            </a:r>
            <a:r>
              <a:rPr lang="en-US" sz="2400" dirty="0" smtClean="0">
                <a:solidFill>
                  <a:srgbClr val="0085BC"/>
                </a:solidFill>
                <a:latin typeface="HandelGotDBol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HandelGotDBol"/>
              </a:rPr>
              <a:t>Cilk</a:t>
            </a:r>
            <a:r>
              <a:rPr lang="en-US" sz="2400" dirty="0" smtClean="0">
                <a:solidFill>
                  <a:schemeClr val="accent6"/>
                </a:solidFill>
                <a:latin typeface="HandelGotDBol"/>
              </a:rPr>
              <a:t>++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compiler. </a:t>
            </a:r>
            <a:endParaRPr lang="en-US" sz="2400" dirty="0">
              <a:solidFill>
                <a:srgbClr val="827F77"/>
              </a:solidFill>
              <a:latin typeface="Lucida Sans Unicod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2819400"/>
            <a:ext cx="4572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Remember, </a:t>
            </a:r>
            <a:r>
              <a:rPr lang="en-US" sz="2700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2700" dirty="0" smtClean="0">
                <a:solidFill>
                  <a:schemeClr val="accent6"/>
                </a:solidFill>
                <a:latin typeface="+mj-lt"/>
              </a:rPr>
              <a:t>++</a:t>
            </a:r>
            <a:r>
              <a:rPr lang="en-US" sz="2400" dirty="0" smtClean="0">
                <a:latin typeface="+mn-lt"/>
              </a:rPr>
              <a:t> keywords 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grant permission </a:t>
            </a:r>
            <a:r>
              <a:rPr lang="en-US" sz="2400" dirty="0" smtClean="0">
                <a:latin typeface="+mn-lt"/>
              </a:rPr>
              <a:t>for parallel execution.  They do not 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command</a:t>
            </a:r>
            <a:r>
              <a:rPr lang="en-US" sz="2400" dirty="0" smtClean="0">
                <a:latin typeface="+mn-lt"/>
              </a:rPr>
              <a:t> parallel execution.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4495800" cy="5257800"/>
          </a:xfrm>
          <a:noFill/>
        </p:spPr>
        <p:txBody>
          <a:bodyPr>
            <a:spAutoFit/>
          </a:bodyPr>
          <a:lstStyle/>
          <a:p>
            <a:pPr marL="228600" indent="-228600">
              <a:lnSpc>
                <a:spcPct val="85000"/>
              </a:lnSpc>
              <a:buClr>
                <a:schemeClr val="accent2"/>
              </a:buClr>
              <a:buSzPct val="90000"/>
            </a:pPr>
            <a:r>
              <a:rPr lang="en-US" dirty="0" smtClean="0"/>
              <a:t>The</a:t>
            </a:r>
            <a:r>
              <a:rPr lang="en-US" sz="31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100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3100" dirty="0" smtClean="0">
                <a:solidFill>
                  <a:schemeClr val="accent6"/>
                </a:solidFill>
                <a:latin typeface="+mj-lt"/>
              </a:rPr>
              <a:t>++</a:t>
            </a:r>
            <a:r>
              <a:rPr lang="en-US" dirty="0" smtClean="0"/>
              <a:t> concurrency platform allows </a:t>
            </a:r>
            <a:r>
              <a:rPr lang="en-US" dirty="0"/>
              <a:t>the programmer to express </a:t>
            </a:r>
            <a:r>
              <a:rPr lang="en-US" i="1" dirty="0">
                <a:solidFill>
                  <a:schemeClr val="accent6"/>
                </a:solidFill>
              </a:rPr>
              <a:t>potential</a:t>
            </a:r>
            <a:r>
              <a:rPr lang="en-US" dirty="0"/>
              <a:t> parallelism in an application.</a:t>
            </a:r>
          </a:p>
          <a:p>
            <a:pPr marL="228600" indent="-228600">
              <a:lnSpc>
                <a:spcPct val="85000"/>
              </a:lnSpc>
              <a:buClr>
                <a:schemeClr val="accent2"/>
              </a:buClr>
            </a:pPr>
            <a:r>
              <a:rPr lang="en-US" dirty="0"/>
              <a:t>The </a:t>
            </a:r>
            <a:r>
              <a:rPr lang="en-US" sz="3100" dirty="0" err="1" smtClean="0">
                <a:solidFill>
                  <a:schemeClr val="accent6"/>
                </a:solidFill>
                <a:latin typeface="HandelGotDBol"/>
              </a:rPr>
              <a:t>Cilk</a:t>
            </a:r>
            <a:r>
              <a:rPr lang="en-US" sz="3100" dirty="0" smtClean="0">
                <a:solidFill>
                  <a:schemeClr val="accent6"/>
                </a:solidFill>
                <a:latin typeface="HandelGotDBol"/>
              </a:rPr>
              <a:t>++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b="1" i="1" dirty="0">
                <a:solidFill>
                  <a:schemeClr val="tx2"/>
                </a:solidFill>
              </a:rPr>
              <a:t>scheduler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maps </a:t>
            </a:r>
            <a:r>
              <a:rPr lang="en-US" dirty="0" smtClean="0"/>
              <a:t>the executing program </a:t>
            </a:r>
            <a:r>
              <a:rPr lang="en-US" dirty="0"/>
              <a:t>onto </a:t>
            </a:r>
            <a:r>
              <a:rPr lang="en-US" dirty="0" smtClean="0"/>
              <a:t>the processor cores </a:t>
            </a:r>
            <a:r>
              <a:rPr lang="en-US" dirty="0"/>
              <a:t>dynamically at runtime</a:t>
            </a:r>
            <a:r>
              <a:rPr lang="en-US" dirty="0" smtClean="0"/>
              <a:t>.</a:t>
            </a:r>
          </a:p>
          <a:p>
            <a:pPr marL="228600" indent="-228600">
              <a:lnSpc>
                <a:spcPct val="85000"/>
              </a:lnSpc>
              <a:buClr>
                <a:schemeClr val="accent6"/>
              </a:buClr>
              <a:buSzPct val="90000"/>
            </a:pPr>
            <a:r>
              <a:rPr lang="en-US" sz="3100" dirty="0" err="1" smtClean="0">
                <a:solidFill>
                  <a:schemeClr val="accent6"/>
                </a:solidFill>
                <a:latin typeface="HandelGotDBol"/>
              </a:rPr>
              <a:t>Cilk</a:t>
            </a:r>
            <a:r>
              <a:rPr lang="en-US" sz="3100" dirty="0" smtClean="0">
                <a:solidFill>
                  <a:schemeClr val="accent6"/>
                </a:solidFill>
                <a:latin typeface="HandelGotDBol"/>
              </a:rPr>
              <a:t>++</a:t>
            </a:r>
            <a:r>
              <a:rPr lang="en-US" dirty="0" smtClean="0"/>
              <a:t>’s </a:t>
            </a:r>
            <a:r>
              <a:rPr lang="en-US" i="1" dirty="0" smtClean="0">
                <a:solidFill>
                  <a:schemeClr val="tx2"/>
                </a:solidFill>
              </a:rPr>
              <a:t>work-stealing</a:t>
            </a:r>
            <a:r>
              <a:rPr lang="en-US" dirty="0" smtClean="0"/>
              <a:t> scheduler is provably efficient.</a:t>
            </a:r>
          </a:p>
        </p:txBody>
      </p:sp>
      <p:sp>
        <p:nvSpPr>
          <p:cNvPr id="499795" name="AutoShape 83"/>
          <p:cNvSpPr>
            <a:spLocks noChangeArrowheads="1"/>
          </p:cNvSpPr>
          <p:nvPr/>
        </p:nvSpPr>
        <p:spPr bwMode="auto">
          <a:xfrm>
            <a:off x="6233362" y="3276600"/>
            <a:ext cx="1187974" cy="487204"/>
          </a:xfrm>
          <a:prstGeom prst="downArrow">
            <a:avLst>
              <a:gd name="adj1" fmla="val 42463"/>
              <a:gd name="adj2" fmla="val 57958"/>
            </a:avLst>
          </a:prstGeom>
          <a:solidFill>
            <a:schemeClr val="tx2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pSp>
        <p:nvGrpSpPr>
          <p:cNvPr id="2" name="Group 185"/>
          <p:cNvGrpSpPr/>
          <p:nvPr/>
        </p:nvGrpSpPr>
        <p:grpSpPr>
          <a:xfrm>
            <a:off x="4754336" y="3886200"/>
            <a:ext cx="4161064" cy="2478932"/>
            <a:chOff x="1066800" y="1600200"/>
            <a:chExt cx="7162802" cy="4267200"/>
          </a:xfrm>
        </p:grpSpPr>
        <p:sp>
          <p:nvSpPr>
            <p:cNvPr id="187" name="Rectangle 186"/>
            <p:cNvSpPr/>
            <p:nvPr/>
          </p:nvSpPr>
          <p:spPr>
            <a:xfrm>
              <a:off x="2057401" y="2895600"/>
              <a:ext cx="5181600" cy="2971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8" name="Line 16"/>
            <p:cNvSpPr>
              <a:spLocks noChangeShapeType="1"/>
            </p:cNvSpPr>
            <p:nvPr/>
          </p:nvSpPr>
          <p:spPr bwMode="auto">
            <a:xfrm flipV="1">
              <a:off x="3518694" y="2671929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89" name="Line 17"/>
            <p:cNvSpPr>
              <a:spLocks noChangeShapeType="1"/>
            </p:cNvSpPr>
            <p:nvPr/>
          </p:nvSpPr>
          <p:spPr bwMode="auto">
            <a:xfrm flipV="1">
              <a:off x="3925094" y="2671929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0" name="Line 18"/>
            <p:cNvSpPr>
              <a:spLocks noChangeShapeType="1"/>
            </p:cNvSpPr>
            <p:nvPr/>
          </p:nvSpPr>
          <p:spPr bwMode="auto">
            <a:xfrm flipV="1">
              <a:off x="2705894" y="2671929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1" name="Line 19"/>
            <p:cNvSpPr>
              <a:spLocks noChangeShapeType="1"/>
            </p:cNvSpPr>
            <p:nvPr/>
          </p:nvSpPr>
          <p:spPr bwMode="auto">
            <a:xfrm flipV="1">
              <a:off x="3112294" y="2671929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2" name="Line 22"/>
            <p:cNvSpPr>
              <a:spLocks noChangeShapeType="1"/>
            </p:cNvSpPr>
            <p:nvPr/>
          </p:nvSpPr>
          <p:spPr bwMode="auto">
            <a:xfrm flipV="1">
              <a:off x="6109494" y="2667000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3" name="Line 23"/>
            <p:cNvSpPr>
              <a:spLocks noChangeShapeType="1"/>
            </p:cNvSpPr>
            <p:nvPr/>
          </p:nvSpPr>
          <p:spPr bwMode="auto">
            <a:xfrm flipV="1">
              <a:off x="6515894" y="2667000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4" name="Line 24"/>
            <p:cNvSpPr>
              <a:spLocks noChangeShapeType="1"/>
            </p:cNvSpPr>
            <p:nvPr/>
          </p:nvSpPr>
          <p:spPr bwMode="auto">
            <a:xfrm flipV="1">
              <a:off x="5296694" y="2667000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5" name="Line 25"/>
            <p:cNvSpPr>
              <a:spLocks noChangeShapeType="1"/>
            </p:cNvSpPr>
            <p:nvPr/>
          </p:nvSpPr>
          <p:spPr bwMode="auto">
            <a:xfrm flipV="1">
              <a:off x="5703094" y="2667000"/>
              <a:ext cx="0" cy="7654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2782094" y="4107669"/>
              <a:ext cx="0" cy="3154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7" name="Line 7"/>
            <p:cNvSpPr>
              <a:spLocks noChangeShapeType="1"/>
            </p:cNvSpPr>
            <p:nvPr/>
          </p:nvSpPr>
          <p:spPr bwMode="auto">
            <a:xfrm flipV="1">
              <a:off x="4077494" y="4107669"/>
              <a:ext cx="0" cy="3154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8" name="Line 10"/>
            <p:cNvSpPr>
              <a:spLocks noChangeShapeType="1"/>
            </p:cNvSpPr>
            <p:nvPr/>
          </p:nvSpPr>
          <p:spPr bwMode="auto">
            <a:xfrm flipV="1">
              <a:off x="6439694" y="4107669"/>
              <a:ext cx="0" cy="3154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>
                <a:latin typeface="+mn-lt"/>
              </a:endParaRPr>
            </a:p>
          </p:txBody>
        </p:sp>
        <p:sp>
          <p:nvSpPr>
            <p:cNvPr id="199" name="AutoShape 12"/>
            <p:cNvSpPr>
              <a:spLocks noChangeArrowheads="1"/>
            </p:cNvSpPr>
            <p:nvPr/>
          </p:nvSpPr>
          <p:spPr bwMode="auto">
            <a:xfrm>
              <a:off x="1066800" y="3164677"/>
              <a:ext cx="7162802" cy="1258419"/>
            </a:xfrm>
            <a:prstGeom prst="leftRightArrow">
              <a:avLst>
                <a:gd name="adj1" fmla="val 56509"/>
                <a:gd name="adj2" fmla="val 32890"/>
              </a:avLst>
            </a:prstGeom>
            <a:solidFill>
              <a:schemeClr val="hlink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2"/>
                  </a:solidFill>
                  <a:latin typeface="+mn-lt"/>
                </a:rPr>
                <a:t>Network</a:t>
              </a:r>
            </a:p>
          </p:txBody>
        </p:sp>
        <p:sp>
          <p:nvSpPr>
            <p:cNvPr id="200" name="Text Box 13"/>
            <p:cNvSpPr txBox="1">
              <a:spLocks noChangeArrowheads="1"/>
            </p:cNvSpPr>
            <p:nvPr/>
          </p:nvSpPr>
          <p:spPr bwMode="auto">
            <a:xfrm>
              <a:off x="4496593" y="4140035"/>
              <a:ext cx="1524001" cy="111258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3600">
                  <a:latin typeface="+mn-lt"/>
                </a:rPr>
                <a:t>…</a:t>
              </a:r>
              <a:endParaRPr lang="en-US" sz="1400">
                <a:latin typeface="+mn-lt"/>
              </a:endParaRPr>
            </a:p>
          </p:txBody>
        </p:sp>
        <p:sp>
          <p:nvSpPr>
            <p:cNvPr id="201" name="AutoShape 20"/>
            <p:cNvSpPr>
              <a:spLocks noChangeArrowheads="1"/>
            </p:cNvSpPr>
            <p:nvPr/>
          </p:nvSpPr>
          <p:spPr bwMode="auto">
            <a:xfrm>
              <a:off x="2324894" y="1600200"/>
              <a:ext cx="1981200" cy="11039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 smtClean="0">
                  <a:solidFill>
                    <a:srgbClr val="000000"/>
                  </a:solidFill>
                  <a:latin typeface="+mn-lt"/>
                </a:rPr>
                <a:t>Memory</a:t>
              </a:r>
              <a:endParaRPr lang="en-US" sz="1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2" name="AutoShape 26"/>
            <p:cNvSpPr>
              <a:spLocks noChangeArrowheads="1"/>
            </p:cNvSpPr>
            <p:nvPr/>
          </p:nvSpPr>
          <p:spPr bwMode="auto">
            <a:xfrm>
              <a:off x="4915694" y="1600200"/>
              <a:ext cx="1981200" cy="11039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+mn-lt"/>
                </a:rPr>
                <a:t>I/O</a:t>
              </a:r>
            </a:p>
          </p:txBody>
        </p:sp>
        <p:sp>
          <p:nvSpPr>
            <p:cNvPr id="203" name="AutoShape 2"/>
            <p:cNvSpPr>
              <a:spLocks noChangeArrowheads="1"/>
            </p:cNvSpPr>
            <p:nvPr/>
          </p:nvSpPr>
          <p:spPr bwMode="auto">
            <a:xfrm>
              <a:off x="2211387" y="4384924"/>
              <a:ext cx="1141414" cy="1101476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 smtClean="0">
                  <a:solidFill>
                    <a:schemeClr val="folHlink"/>
                  </a:solidFill>
                  <a:latin typeface="+mn-lt"/>
                </a:rPr>
                <a:t>P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 b="1" smtClean="0">
                  <a:solidFill>
                    <a:srgbClr val="000000"/>
                  </a:solidFill>
                  <a:latin typeface="+mn-lt"/>
                </a:rPr>
                <a:t>P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4" name="AutoShape 5"/>
            <p:cNvSpPr>
              <a:spLocks noChangeArrowheads="1"/>
            </p:cNvSpPr>
            <p:nvPr/>
          </p:nvSpPr>
          <p:spPr bwMode="auto">
            <a:xfrm>
              <a:off x="3506787" y="4384924"/>
              <a:ext cx="1141414" cy="1101476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endParaRPr lang="en-US" sz="1400" smtClean="0">
                <a:latin typeface="+mn-lt"/>
              </a:endParaRPr>
            </a:p>
            <a:p>
              <a:pPr algn="ctr"/>
              <a:r>
                <a:rPr lang="en-US" sz="1400" b="1" smtClean="0">
                  <a:solidFill>
                    <a:srgbClr val="000000"/>
                  </a:solidFill>
                  <a:latin typeface="+mn-lt"/>
                </a:rPr>
                <a:t>P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5" name="AutoShape 8"/>
            <p:cNvSpPr>
              <a:spLocks noChangeArrowheads="1"/>
            </p:cNvSpPr>
            <p:nvPr/>
          </p:nvSpPr>
          <p:spPr bwMode="auto">
            <a:xfrm>
              <a:off x="5868987" y="4384924"/>
              <a:ext cx="1141414" cy="1101476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endParaRPr lang="en-US" sz="1400" smtClean="0">
                <a:latin typeface="+mn-lt"/>
              </a:endParaRPr>
            </a:p>
            <a:p>
              <a:pPr algn="ctr"/>
              <a:r>
                <a:rPr lang="en-US" sz="1400" b="1" smtClean="0">
                  <a:solidFill>
                    <a:srgbClr val="000000"/>
                  </a:solidFill>
                  <a:latin typeface="+mn-lt"/>
                </a:rPr>
                <a:t>P</a:t>
              </a:r>
              <a:endParaRPr lang="en-US" sz="1400" b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6" name="AutoShape 28"/>
            <p:cNvSpPr>
              <a:spLocks noChangeArrowheads="1"/>
            </p:cNvSpPr>
            <p:nvPr/>
          </p:nvSpPr>
          <p:spPr bwMode="auto">
            <a:xfrm>
              <a:off x="2439194" y="4501952"/>
              <a:ext cx="685800" cy="473139"/>
            </a:xfrm>
            <a:prstGeom prst="flowChartAlternate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8000"/>
                  </a:solidFill>
                  <a:latin typeface="+mn-lt"/>
                </a:rPr>
                <a:t>$</a:t>
              </a:r>
            </a:p>
          </p:txBody>
        </p:sp>
        <p:sp>
          <p:nvSpPr>
            <p:cNvPr id="207" name="AutoShape 29"/>
            <p:cNvSpPr>
              <a:spLocks noChangeArrowheads="1"/>
            </p:cNvSpPr>
            <p:nvPr/>
          </p:nvSpPr>
          <p:spPr bwMode="auto">
            <a:xfrm>
              <a:off x="3734594" y="4501952"/>
              <a:ext cx="685800" cy="473139"/>
            </a:xfrm>
            <a:prstGeom prst="flowChartAlternate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8000"/>
                  </a:solidFill>
                  <a:latin typeface="+mn-lt"/>
                </a:rPr>
                <a:t>$</a:t>
              </a:r>
            </a:p>
          </p:txBody>
        </p:sp>
        <p:sp>
          <p:nvSpPr>
            <p:cNvPr id="208" name="AutoShape 30"/>
            <p:cNvSpPr>
              <a:spLocks noChangeArrowheads="1"/>
            </p:cNvSpPr>
            <p:nvPr/>
          </p:nvSpPr>
          <p:spPr bwMode="auto">
            <a:xfrm>
              <a:off x="6096794" y="4501952"/>
              <a:ext cx="685800" cy="473139"/>
            </a:xfrm>
            <a:prstGeom prst="flowChartAlternate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8000"/>
                  </a:solidFill>
                  <a:latin typeface="+mn-lt"/>
                </a:rPr>
                <a:t>$</a:t>
              </a:r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5006068" y="1066800"/>
            <a:ext cx="3657600" cy="2084439"/>
            <a:chOff x="2133600" y="1295400"/>
            <a:chExt cx="4800600" cy="2971800"/>
          </a:xfrm>
        </p:grpSpPr>
        <p:sp>
          <p:nvSpPr>
            <p:cNvPr id="80" name="AutoShape 2" descr="Parchment"/>
            <p:cNvSpPr>
              <a:spLocks noChangeArrowheads="1"/>
            </p:cNvSpPr>
            <p:nvPr/>
          </p:nvSpPr>
          <p:spPr bwMode="auto">
            <a:xfrm>
              <a:off x="2324100" y="1295400"/>
              <a:ext cx="4419600" cy="2971800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140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2133600" y="1323975"/>
              <a:ext cx="4800600" cy="2478335"/>
            </a:xfrm>
            <a:prstGeom prst="rect">
              <a:avLst/>
            </a:prstGeom>
            <a:noFill/>
            <a:ln w="6480">
              <a:noFill/>
              <a:miter lim="800000"/>
              <a:headEnd/>
              <a:tailEnd/>
            </a:ln>
          </p:spPr>
          <p:txBody>
            <a:bodyPr wrap="square" lIns="90000" tIns="46800" rIns="90000" bIns="46800" anchorCtr="1">
              <a:spAutoFit/>
            </a:bodyPr>
            <a:lstStyle/>
            <a:p>
              <a:pPr defTabSz="457200" eaLnBrk="0" hangingPunct="0">
                <a:lnSpc>
                  <a:spcPct val="90000"/>
                </a:lnSpc>
                <a:buClr>
                  <a:srgbClr val="FF33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fib (</a:t>
              </a:r>
              <a:r>
                <a:rPr lang="en-GB" sz="140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n) {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if (n&lt;2) return (n);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else {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GB" sz="140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40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x,y</a:t>
              </a: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;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x = </a:t>
              </a:r>
              <a:r>
                <a:rPr lang="en-GB" sz="1400" err="1">
                  <a:solidFill>
                    <a:schemeClr val="tx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cilk_spawn</a:t>
              </a:r>
              <a:r>
                <a:rPr lang="en-GB" sz="1400">
                  <a:solidFill>
                    <a:srgbClr val="000000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fib(n-1);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y = fib(n-2);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GB" sz="1400" err="1">
                  <a:solidFill>
                    <a:schemeClr val="tx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cilk_sync</a:t>
              </a:r>
              <a:r>
                <a:rPr lang="en-GB" sz="1400">
                  <a:solidFill>
                    <a:schemeClr val="tx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;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return (</a:t>
              </a:r>
              <a:r>
                <a:rPr lang="en-GB" sz="140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x+y</a:t>
              </a: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);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}</a:t>
              </a:r>
            </a:p>
            <a:p>
              <a:pPr defTabSz="457200" eaLnBrk="0" hangingPunct="0">
                <a:lnSpc>
                  <a:spcPct val="90000"/>
                </a:lnSpc>
                <a:buClr>
                  <a:srgbClr val="000000"/>
                </a:buClr>
                <a:buSzPct val="100000"/>
                <a:buFont typeface="Lucida Sans Typewriter" pitchFamily="49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}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49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3" name="AutoShape 5"/>
          <p:cNvSpPr>
            <a:spLocks noChangeArrowheads="1"/>
          </p:cNvSpPr>
          <p:nvPr/>
        </p:nvSpPr>
        <p:spPr bwMode="auto">
          <a:xfrm>
            <a:off x="179388" y="990600"/>
            <a:ext cx="2919412" cy="1670050"/>
          </a:xfrm>
          <a:prstGeom prst="foldedCorner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6477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46800" rIns="90000" bIns="46800" anchor="ctr" anchorCtr="1"/>
          <a:lstStyle/>
          <a:p>
            <a:pPr defTabSz="457200" eaLnBrk="0" hangingPunct="0">
              <a:lnSpc>
                <a:spcPct val="80000"/>
              </a:lnSpc>
              <a:buClr>
                <a:srgbClr val="FF33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200">
              <a:solidFill>
                <a:srgbClr val="000000"/>
              </a:solidFill>
              <a:latin typeface="Lucida Sans Typewriter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919163" y="2311400"/>
            <a:ext cx="1549400" cy="342900"/>
          </a:xfrm>
          <a:prstGeom prst="rect">
            <a:avLst/>
          </a:prstGeom>
          <a:solidFill>
            <a:schemeClr val="accent1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lIns="90000" tIns="91440" rIns="90000" bIns="46800">
            <a:spAutoFit/>
          </a:bodyPr>
          <a:lstStyle/>
          <a:p>
            <a:pPr defTabSz="457200">
              <a:lnSpc>
                <a:spcPct val="71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chemeClr val="accent2"/>
                </a:solidFill>
                <a:latin typeface="HandelGotDBol" pitchFamily="34" charset="0"/>
                <a:ea typeface="Arial Unicode MS" pitchFamily="34" charset="-128"/>
                <a:cs typeface="Arial Unicode MS" pitchFamily="34" charset="-128"/>
              </a:rPr>
              <a:t>Cilk++</a:t>
            </a: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source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>
            <a:off x="723900" y="4808538"/>
            <a:ext cx="1828800" cy="628650"/>
          </a:xfrm>
          <a:prstGeom prst="flowChartAlternateProcess">
            <a:avLst/>
          </a:prstGeom>
          <a:solidFill>
            <a:srgbClr val="FFFFFF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Conventional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Regression Tests</a:t>
            </a:r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633413" y="5808663"/>
            <a:ext cx="2011362" cy="668337"/>
          </a:xfrm>
          <a:prstGeom prst="octagon">
            <a:avLst>
              <a:gd name="adj" fmla="val 23148"/>
            </a:avLst>
          </a:prstGeom>
          <a:solidFill>
            <a:srgbClr val="0093D0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Reliable Single-Threaded Code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35425" y="1206500"/>
            <a:ext cx="1600200" cy="1238250"/>
            <a:chOff x="2542" y="317"/>
            <a:chExt cx="1008" cy="851"/>
          </a:xfrm>
        </p:grpSpPr>
        <p:sp>
          <p:nvSpPr>
            <p:cNvPr id="19505" name="AutoShape 10"/>
            <p:cNvSpPr>
              <a:spLocks noChangeArrowheads="1"/>
            </p:cNvSpPr>
            <p:nvPr/>
          </p:nvSpPr>
          <p:spPr bwMode="auto">
            <a:xfrm>
              <a:off x="2542" y="317"/>
              <a:ext cx="1008" cy="851"/>
            </a:xfrm>
            <a:prstGeom prst="flowChartAlternateProcess">
              <a:avLst/>
            </a:prstGeom>
            <a:solidFill>
              <a:srgbClr val="2DACAD"/>
            </a:solidFill>
            <a:ln w="9398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Ctr="1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Arial Unicode MS" pitchFamily="34" charset="-128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>
                  <a:solidFill>
                    <a:schemeClr val="bg1"/>
                  </a:solidFill>
                  <a:latin typeface="HandelGotDBol" pitchFamily="34" charset="0"/>
                  <a:ea typeface="Arial Unicode MS" pitchFamily="34" charset="-128"/>
                  <a:cs typeface="Arial Unicode MS" pitchFamily="34" charset="-128"/>
                </a:rPr>
                <a:t>Cilk++</a:t>
              </a:r>
              <a:r>
                <a:rPr lang="en-GB">
                  <a:solidFill>
                    <a:srgbClr val="000000"/>
                  </a:solidFill>
                  <a:latin typeface="HandelGotDBol" pitchFamily="34" charset="0"/>
                  <a:ea typeface="Arial Unicode MS" pitchFamily="34" charset="-128"/>
                  <a:cs typeface="Arial Unicode MS" pitchFamily="34" charset="-128"/>
                </a:rPr>
                <a:t/>
              </a:r>
              <a:br>
                <a:rPr lang="en-GB">
                  <a:solidFill>
                    <a:srgbClr val="000000"/>
                  </a:solidFill>
                  <a:latin typeface="HandelGotDBol" pitchFamily="34" charset="0"/>
                  <a:ea typeface="Arial Unicode MS" pitchFamily="34" charset="-128"/>
                  <a:cs typeface="Arial Unicode MS" pitchFamily="34" charset="-128"/>
                </a:rPr>
              </a:br>
              <a:r>
                <a:rPr lang="en-GB" sz="1600">
                  <a:solidFill>
                    <a:schemeClr val="bg1"/>
                  </a:solidFill>
                  <a:latin typeface="Lucida Sans Unicode" pitchFamily="34" charset="0"/>
                  <a:ea typeface="Arial Unicode MS" pitchFamily="34" charset="-128"/>
                  <a:cs typeface="Arial Unicode MS" pitchFamily="34" charset="-128"/>
                </a:rPr>
                <a:t>Compiler</a:t>
              </a:r>
            </a:p>
          </p:txBody>
        </p:sp>
        <p:sp>
          <p:nvSpPr>
            <p:cNvPr id="19506" name="AutoShape 11"/>
            <p:cNvSpPr>
              <a:spLocks noChangeArrowheads="1"/>
            </p:cNvSpPr>
            <p:nvPr/>
          </p:nvSpPr>
          <p:spPr bwMode="auto">
            <a:xfrm>
              <a:off x="2595" y="736"/>
              <a:ext cx="902" cy="340"/>
            </a:xfrm>
            <a:prstGeom prst="flowChartAlternateProcess">
              <a:avLst/>
            </a:prstGeom>
            <a:solidFill>
              <a:srgbClr val="FFFFFF"/>
            </a:solidFill>
            <a:ln w="9398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0" anchor="ctr"/>
            <a:lstStyle/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Arial Unicode MS" pitchFamily="34" charset="-128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Lucida Sans Unicode" pitchFamily="34" charset="0"/>
                  <a:ea typeface="Arial Unicode MS" pitchFamily="34" charset="-128"/>
                  <a:cs typeface="Arial Unicode MS" pitchFamily="34" charset="-128"/>
                </a:rPr>
                <a:t>Conventional </a:t>
              </a:r>
            </a:p>
            <a:p>
              <a:pPr algn="ctr" defTabSz="457200">
                <a:lnSpc>
                  <a:spcPct val="90000"/>
                </a:lnSpc>
                <a:buClr>
                  <a:srgbClr val="000000"/>
                </a:buClr>
                <a:buSzPct val="100000"/>
                <a:buFont typeface="Arial Unicode MS" pitchFamily="34" charset="-128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  <a:latin typeface="Lucida Sans Unicode" pitchFamily="34" charset="0"/>
                  <a:ea typeface="Arial Unicode MS" pitchFamily="34" charset="-128"/>
                  <a:cs typeface="Arial Unicode MS" pitchFamily="34" charset="-128"/>
                </a:rPr>
                <a:t>Compiler</a:t>
              </a:r>
            </a:p>
          </p:txBody>
        </p:sp>
      </p:grpSp>
      <p:cxnSp>
        <p:nvCxnSpPr>
          <p:cNvPr id="19464" name="AutoShape 13"/>
          <p:cNvCxnSpPr>
            <a:cxnSpLocks noChangeShapeType="1"/>
            <a:stCxn id="19460" idx="2"/>
          </p:cNvCxnSpPr>
          <p:nvPr/>
        </p:nvCxnSpPr>
        <p:spPr bwMode="auto">
          <a:xfrm rot="5400000">
            <a:off x="1455738" y="5610226"/>
            <a:ext cx="355600" cy="9524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9465" name="AutoShape 14"/>
          <p:cNvCxnSpPr>
            <a:cxnSpLocks noChangeShapeType="1"/>
            <a:stCxn id="288770" idx="0"/>
            <a:endCxn id="288773" idx="2"/>
          </p:cNvCxnSpPr>
          <p:nvPr/>
        </p:nvCxnSpPr>
        <p:spPr bwMode="auto">
          <a:xfrm rot="5400000" flipH="1" flipV="1">
            <a:off x="1429147" y="2869803"/>
            <a:ext cx="419100" cy="794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 type="triangle" w="med" len="med"/>
            <a:tailEnd type="none" w="med" len="med"/>
          </a:ln>
        </p:spPr>
      </p:cxnSp>
      <p:cxnSp>
        <p:nvCxnSpPr>
          <p:cNvPr id="19466" name="AutoShape 15"/>
          <p:cNvCxnSpPr>
            <a:cxnSpLocks noChangeShapeType="1"/>
            <a:endCxn id="19482" idx="0"/>
          </p:cNvCxnSpPr>
          <p:nvPr/>
        </p:nvCxnSpPr>
        <p:spPr bwMode="auto">
          <a:xfrm rot="5400000">
            <a:off x="4657725" y="2622550"/>
            <a:ext cx="355600" cy="1588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9467" name="AutoShape 16"/>
          <p:cNvCxnSpPr>
            <a:cxnSpLocks noChangeShapeType="1"/>
            <a:stCxn id="288794" idx="3"/>
            <a:endCxn id="288797" idx="1"/>
          </p:cNvCxnSpPr>
          <p:nvPr/>
        </p:nvCxnSpPr>
        <p:spPr bwMode="auto">
          <a:xfrm>
            <a:off x="5578475" y="3927476"/>
            <a:ext cx="1286029" cy="153986"/>
          </a:xfrm>
          <a:prstGeom prst="straightConnector1">
            <a:avLst/>
          </a:prstGeom>
          <a:noFill/>
          <a:ln w="6336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468" name="AutoShape 17"/>
          <p:cNvCxnSpPr>
            <a:cxnSpLocks noChangeShapeType="1"/>
            <a:stCxn id="288773" idx="3"/>
          </p:cNvCxnSpPr>
          <p:nvPr/>
        </p:nvCxnSpPr>
        <p:spPr bwMode="auto">
          <a:xfrm>
            <a:off x="3098800" y="1825625"/>
            <a:ext cx="936625" cy="1588"/>
          </a:xfrm>
          <a:prstGeom prst="bentConnector3">
            <a:avLst>
              <a:gd name="adj1" fmla="val 50000"/>
            </a:avLst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9469" name="Oval 20"/>
          <p:cNvSpPr>
            <a:spLocks noChangeArrowheads="1"/>
          </p:cNvSpPr>
          <p:nvPr/>
        </p:nvSpPr>
        <p:spPr bwMode="auto">
          <a:xfrm>
            <a:off x="585788" y="1952625"/>
            <a:ext cx="1101725" cy="209550"/>
          </a:xfrm>
          <a:prstGeom prst="ellipse">
            <a:avLst/>
          </a:prstGeom>
          <a:noFill/>
          <a:ln w="126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19473" name="AutoShape 24"/>
          <p:cNvSpPr>
            <a:spLocks noChangeArrowheads="1"/>
          </p:cNvSpPr>
          <p:nvPr/>
        </p:nvSpPr>
        <p:spPr bwMode="auto">
          <a:xfrm>
            <a:off x="4035425" y="5848350"/>
            <a:ext cx="1600200" cy="628650"/>
          </a:xfrm>
          <a:prstGeom prst="octagon">
            <a:avLst>
              <a:gd name="adj" fmla="val 23148"/>
            </a:avLst>
          </a:prstGeom>
          <a:solidFill>
            <a:srgbClr val="0093D0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Exceptional Performance</a:t>
            </a:r>
          </a:p>
        </p:txBody>
      </p:sp>
      <p:cxnSp>
        <p:nvCxnSpPr>
          <p:cNvPr id="19474" name="AutoShape 25"/>
          <p:cNvCxnSpPr>
            <a:cxnSpLocks noChangeShapeType="1"/>
          </p:cNvCxnSpPr>
          <p:nvPr/>
        </p:nvCxnSpPr>
        <p:spPr bwMode="auto">
          <a:xfrm rot="5400000">
            <a:off x="4685098" y="5685019"/>
            <a:ext cx="288054" cy="12804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88794" name="AutoShape 26"/>
          <p:cNvSpPr>
            <a:spLocks noChangeArrowheads="1"/>
          </p:cNvSpPr>
          <p:nvPr/>
        </p:nvSpPr>
        <p:spPr bwMode="auto">
          <a:xfrm>
            <a:off x="4092575" y="3652838"/>
            <a:ext cx="1485900" cy="549275"/>
          </a:xfrm>
          <a:prstGeom prst="foldedCorner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6477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137160" rIns="90000" bIns="46800" anchor="ctr" anchorCtr="1"/>
          <a:lstStyle/>
          <a:p>
            <a:pPr algn="ctr"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</a:rPr>
              <a:t>Binary</a:t>
            </a:r>
          </a:p>
        </p:txBody>
      </p:sp>
      <p:sp>
        <p:nvSpPr>
          <p:cNvPr id="19476" name="Oval 27"/>
          <p:cNvSpPr>
            <a:spLocks noChangeArrowheads="1"/>
          </p:cNvSpPr>
          <p:nvPr/>
        </p:nvSpPr>
        <p:spPr bwMode="auto">
          <a:xfrm>
            <a:off x="3657600" y="1026192"/>
            <a:ext cx="2352675" cy="1604962"/>
          </a:xfrm>
          <a:prstGeom prst="ellipse">
            <a:avLst/>
          </a:prstGeom>
          <a:noFill/>
          <a:ln w="38227">
            <a:solidFill>
              <a:srgbClr val="0093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19477" name="AutoShape 28"/>
          <p:cNvSpPr>
            <a:spLocks noChangeArrowheads="1"/>
          </p:cNvSpPr>
          <p:nvPr/>
        </p:nvSpPr>
        <p:spPr bwMode="auto">
          <a:xfrm>
            <a:off x="6773223" y="5808663"/>
            <a:ext cx="2011363" cy="668337"/>
          </a:xfrm>
          <a:prstGeom prst="octagon">
            <a:avLst>
              <a:gd name="adj" fmla="val 23148"/>
            </a:avLst>
          </a:prstGeom>
          <a:solidFill>
            <a:srgbClr val="0093D0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Reliable Multi-Threaded Code</a:t>
            </a:r>
          </a:p>
        </p:txBody>
      </p:sp>
      <p:sp>
        <p:nvSpPr>
          <p:cNvPr id="288797" name="AutoShape 29"/>
          <p:cNvSpPr>
            <a:spLocks noChangeArrowheads="1"/>
          </p:cNvSpPr>
          <p:nvPr/>
        </p:nvSpPr>
        <p:spPr bwMode="auto">
          <a:xfrm>
            <a:off x="6864504" y="3767137"/>
            <a:ext cx="1828800" cy="628650"/>
          </a:xfrm>
          <a:prstGeom prst="flowChartAlternateProcess">
            <a:avLst/>
          </a:prstGeom>
          <a:solidFill>
            <a:srgbClr val="2DACAD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err="1" smtClean="0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</a:rPr>
              <a:t>Cilk</a:t>
            </a:r>
            <a:r>
              <a:rPr lang="en-GB" err="1" smtClean="0">
                <a:solidFill>
                  <a:schemeClr val="bg1">
                    <a:lumMod val="85000"/>
                  </a:schemeClr>
                </a:solidFill>
                <a:latin typeface="HandelGotDBol" pitchFamily="34" charset="0"/>
                <a:ea typeface="Arial Unicode MS" pitchFamily="34" charset="-128"/>
              </a:rPr>
              <a:t>screen</a:t>
            </a:r>
            <a:r>
              <a:rPr lang="en-GB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</a:rPr>
              <a:t/>
            </a:r>
            <a:br>
              <a:rPr lang="en-GB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</a:rPr>
            </a:b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</a:rPr>
              <a:t>Race Detector</a:t>
            </a:r>
          </a:p>
        </p:txBody>
      </p:sp>
      <p:sp>
        <p:nvSpPr>
          <p:cNvPr id="19479" name="AutoShape 30"/>
          <p:cNvSpPr>
            <a:spLocks noChangeArrowheads="1"/>
          </p:cNvSpPr>
          <p:nvPr/>
        </p:nvSpPr>
        <p:spPr bwMode="auto">
          <a:xfrm>
            <a:off x="6864504" y="4806950"/>
            <a:ext cx="1828800" cy="628650"/>
          </a:xfrm>
          <a:prstGeom prst="flowChartAlternateProcess">
            <a:avLst/>
          </a:prstGeom>
          <a:solidFill>
            <a:srgbClr val="FFFFFF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Parallel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Regression Tests</a:t>
            </a:r>
          </a:p>
        </p:txBody>
      </p:sp>
      <p:cxnSp>
        <p:nvCxnSpPr>
          <p:cNvPr id="19480" name="AutoShape 31"/>
          <p:cNvCxnSpPr>
            <a:cxnSpLocks noChangeShapeType="1"/>
            <a:stCxn id="19479" idx="2"/>
          </p:cNvCxnSpPr>
          <p:nvPr/>
        </p:nvCxnSpPr>
        <p:spPr bwMode="auto">
          <a:xfrm rot="5400000">
            <a:off x="7601104" y="5613400"/>
            <a:ext cx="355600" cy="0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88800" name="AutoShape 32"/>
          <p:cNvSpPr>
            <a:spLocks noChangeArrowheads="1"/>
          </p:cNvSpPr>
          <p:nvPr/>
        </p:nvSpPr>
        <p:spPr bwMode="auto">
          <a:xfrm>
            <a:off x="6939117" y="1128713"/>
            <a:ext cx="1679575" cy="869950"/>
          </a:xfrm>
          <a:prstGeom prst="flowChartAlternateProcess">
            <a:avLst/>
          </a:prstGeom>
          <a:solidFill>
            <a:srgbClr val="2DACAD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 anchorCtr="1">
            <a:sp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</a:rPr>
              <a:t>Cilk++</a:t>
            </a:r>
            <a:r>
              <a:rPr lang="en-GB" b="1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</a:rPr>
              <a:t/>
            </a:r>
            <a:br>
              <a:rPr lang="en-GB" b="1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</a:rPr>
            </a:br>
            <a:r>
              <a:rPr lang="en-GB" sz="1600" err="1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</a:rPr>
              <a:t>Hyperobject</a:t>
            </a:r>
            <a:endParaRPr lang="en-GB" sz="1600">
              <a:solidFill>
                <a:schemeClr val="bg1"/>
              </a:solidFill>
              <a:latin typeface="Lucida Sans Unicode" pitchFamily="34" charset="0"/>
              <a:ea typeface="Arial Unicode MS" pitchFamily="34" charset="-128"/>
            </a:endParaRP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</a:rPr>
              <a:t>Library</a:t>
            </a:r>
          </a:p>
        </p:txBody>
      </p:sp>
      <p:sp>
        <p:nvSpPr>
          <p:cNvPr id="19482" name="AutoShape 33"/>
          <p:cNvSpPr>
            <a:spLocks noChangeArrowheads="1"/>
          </p:cNvSpPr>
          <p:nvPr/>
        </p:nvSpPr>
        <p:spPr bwMode="auto">
          <a:xfrm>
            <a:off x="4073525" y="2800350"/>
            <a:ext cx="1524000" cy="488950"/>
          </a:xfrm>
          <a:prstGeom prst="flowChartAlternateProcess">
            <a:avLst/>
          </a:prstGeom>
          <a:solidFill>
            <a:srgbClr val="FFFFFF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137160" rIns="90000" bIns="46800" anchor="ctr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Linker</a:t>
            </a:r>
          </a:p>
        </p:txBody>
      </p:sp>
      <p:cxnSp>
        <p:nvCxnSpPr>
          <p:cNvPr id="19483" name="AutoShape 34"/>
          <p:cNvCxnSpPr>
            <a:cxnSpLocks noChangeShapeType="1"/>
            <a:stCxn id="288797" idx="2"/>
            <a:endCxn id="19479" idx="0"/>
          </p:cNvCxnSpPr>
          <p:nvPr/>
        </p:nvCxnSpPr>
        <p:spPr bwMode="auto">
          <a:xfrm rot="5400000">
            <a:off x="7573323" y="4601368"/>
            <a:ext cx="411163" cy="1588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9484" name="Oval 35"/>
          <p:cNvSpPr>
            <a:spLocks noChangeArrowheads="1"/>
          </p:cNvSpPr>
          <p:nvPr/>
        </p:nvSpPr>
        <p:spPr bwMode="auto">
          <a:xfrm>
            <a:off x="6559704" y="3590925"/>
            <a:ext cx="2438400" cy="981075"/>
          </a:xfrm>
          <a:prstGeom prst="ellipse">
            <a:avLst/>
          </a:prstGeom>
          <a:noFill/>
          <a:ln w="38227">
            <a:solidFill>
              <a:srgbClr val="0093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19486" name="AutoShape 37"/>
          <p:cNvCxnSpPr>
            <a:cxnSpLocks noChangeShapeType="1"/>
            <a:stCxn id="19482" idx="2"/>
            <a:endCxn id="288794" idx="0"/>
          </p:cNvCxnSpPr>
          <p:nvPr/>
        </p:nvCxnSpPr>
        <p:spPr bwMode="auto">
          <a:xfrm>
            <a:off x="4835525" y="3289300"/>
            <a:ext cx="0" cy="363538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9487" name="AutoShape 38"/>
          <p:cNvCxnSpPr>
            <a:cxnSpLocks noChangeShapeType="1"/>
            <a:stCxn id="288794" idx="2"/>
            <a:endCxn id="19470" idx="0"/>
          </p:cNvCxnSpPr>
          <p:nvPr/>
        </p:nvCxnSpPr>
        <p:spPr bwMode="auto">
          <a:xfrm rot="5400000">
            <a:off x="4609307" y="4428331"/>
            <a:ext cx="452437" cy="1588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9489" name="Oval 40"/>
          <p:cNvSpPr>
            <a:spLocks noChangeArrowheads="1"/>
          </p:cNvSpPr>
          <p:nvPr/>
        </p:nvSpPr>
        <p:spPr bwMode="auto">
          <a:xfrm>
            <a:off x="6635904" y="914400"/>
            <a:ext cx="2286000" cy="1282700"/>
          </a:xfrm>
          <a:prstGeom prst="ellipse">
            <a:avLst/>
          </a:prstGeom>
          <a:noFill/>
          <a:ln w="38227">
            <a:solidFill>
              <a:srgbClr val="0093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19490" name="Oval 41"/>
          <p:cNvSpPr>
            <a:spLocks noChangeArrowheads="1"/>
          </p:cNvSpPr>
          <p:nvPr/>
        </p:nvSpPr>
        <p:spPr bwMode="auto">
          <a:xfrm>
            <a:off x="152400" y="1676400"/>
            <a:ext cx="304800" cy="279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Unicode" pitchFamily="34" charset="0"/>
              </a:rPr>
              <a:t>1</a:t>
            </a:r>
          </a:p>
        </p:txBody>
      </p:sp>
      <p:sp>
        <p:nvSpPr>
          <p:cNvPr id="19491" name="Oval 42"/>
          <p:cNvSpPr>
            <a:spLocks noChangeArrowheads="1"/>
          </p:cNvSpPr>
          <p:nvPr/>
        </p:nvSpPr>
        <p:spPr bwMode="auto">
          <a:xfrm>
            <a:off x="3581400" y="1265238"/>
            <a:ext cx="304800" cy="279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Unicode" pitchFamily="34" charset="0"/>
              </a:rPr>
              <a:t>2</a:t>
            </a:r>
          </a:p>
        </p:txBody>
      </p:sp>
      <p:sp>
        <p:nvSpPr>
          <p:cNvPr id="19493" name="Oval 44"/>
          <p:cNvSpPr>
            <a:spLocks noChangeArrowheads="1"/>
          </p:cNvSpPr>
          <p:nvPr/>
        </p:nvSpPr>
        <p:spPr bwMode="auto">
          <a:xfrm>
            <a:off x="6553200" y="3605212"/>
            <a:ext cx="304800" cy="2778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ucida Sans Unicode" pitchFamily="34" charset="0"/>
              </a:rPr>
              <a:t>5</a:t>
            </a:r>
          </a:p>
        </p:txBody>
      </p:sp>
      <p:sp>
        <p:nvSpPr>
          <p:cNvPr id="19494" name="Oval 45"/>
          <p:cNvSpPr>
            <a:spLocks noChangeArrowheads="1"/>
          </p:cNvSpPr>
          <p:nvPr/>
        </p:nvSpPr>
        <p:spPr bwMode="auto">
          <a:xfrm>
            <a:off x="6477000" y="1163638"/>
            <a:ext cx="304800" cy="279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ucida Sans Unicode" pitchFamily="34" charset="0"/>
              </a:rPr>
              <a:t>3</a:t>
            </a:r>
            <a:endParaRPr lang="en-US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9501" name="Oval 20"/>
          <p:cNvSpPr>
            <a:spLocks noChangeArrowheads="1"/>
          </p:cNvSpPr>
          <p:nvPr/>
        </p:nvSpPr>
        <p:spPr bwMode="auto">
          <a:xfrm>
            <a:off x="974725" y="1660525"/>
            <a:ext cx="1103313" cy="209550"/>
          </a:xfrm>
          <a:prstGeom prst="ellipse">
            <a:avLst/>
          </a:prstGeom>
          <a:noFill/>
          <a:ln w="126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8770" name="AutoShape 2"/>
          <p:cNvSpPr>
            <a:spLocks noChangeArrowheads="1"/>
          </p:cNvSpPr>
          <p:nvPr/>
        </p:nvSpPr>
        <p:spPr bwMode="auto">
          <a:xfrm>
            <a:off x="381000" y="3079750"/>
            <a:ext cx="2514600" cy="1395413"/>
          </a:xfrm>
          <a:prstGeom prst="foldedCorner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6477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6800" rIns="90000" bIns="46800" anchorCtr="1"/>
          <a:lstStyle/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 fib (int n)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if (n&lt;2) return (n);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else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int x,y;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x = fib(n-1);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y = fib(n-2);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return (x+y);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}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}</a:t>
            </a:r>
          </a:p>
        </p:txBody>
      </p:sp>
      <p:sp>
        <p:nvSpPr>
          <p:cNvPr id="19503" name="Text Box 3"/>
          <p:cNvSpPr txBox="1">
            <a:spLocks noChangeArrowheads="1"/>
          </p:cNvSpPr>
          <p:nvPr/>
        </p:nvSpPr>
        <p:spPr bwMode="auto">
          <a:xfrm>
            <a:off x="1196975" y="4162425"/>
            <a:ext cx="1401644" cy="314381"/>
          </a:xfrm>
          <a:prstGeom prst="rect">
            <a:avLst/>
          </a:prstGeom>
          <a:solidFill>
            <a:schemeClr val="accent1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lIns="90000" tIns="91440" rIns="90000" bIns="46800" anchor="ctr" anchorCtr="1">
            <a:spAutoFit/>
          </a:bodyPr>
          <a:lstStyle/>
          <a:p>
            <a:pPr defTabSz="457200">
              <a:lnSpc>
                <a:spcPct val="71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Serialization</a:t>
            </a:r>
            <a:endParaRPr lang="en-GB" sz="1600">
              <a:solidFill>
                <a:schemeClr val="bg1"/>
              </a:solidFill>
              <a:latin typeface="Lucida Sans Unicode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504" name="Rectangle 57"/>
          <p:cNvSpPr>
            <a:spLocks noChangeArrowheads="1"/>
          </p:cNvSpPr>
          <p:nvPr/>
        </p:nvSpPr>
        <p:spPr bwMode="auto">
          <a:xfrm>
            <a:off x="260350" y="1066800"/>
            <a:ext cx="2787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>
              <a:lnSpc>
                <a:spcPct val="80000"/>
              </a:lnSpc>
              <a:buClr>
                <a:srgbClr val="FF33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int fib (int n)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if (n&lt;2) return (n);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else {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int x,y;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x =</a:t>
            </a:r>
            <a:r>
              <a:rPr lang="en-GB" sz="1200">
                <a:solidFill>
                  <a:schemeClr val="tx2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cilk_spawn</a:t>
            </a: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fib(n-1);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y = fib(n-2);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1200">
                <a:solidFill>
                  <a:schemeClr val="tx2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cilk_sync;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  return (x+y);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  }</a:t>
            </a:r>
          </a:p>
          <a:p>
            <a:pPr defTabSz="457200" eaLnBrk="0" hangingPunct="0">
              <a:lnSpc>
                <a:spcPct val="80000"/>
              </a:lnSpc>
              <a:buClr>
                <a:srgbClr val="0000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Arial Unicode MS" pitchFamily="34" charset="-128"/>
              </a:rPr>
              <a:t>}</a:t>
            </a:r>
          </a:p>
        </p:txBody>
      </p:sp>
      <p:cxnSp>
        <p:nvCxnSpPr>
          <p:cNvPr id="52" name="AutoShape 36"/>
          <p:cNvCxnSpPr>
            <a:cxnSpLocks noChangeShapeType="1"/>
            <a:endCxn id="19460" idx="3"/>
          </p:cNvCxnSpPr>
          <p:nvPr/>
        </p:nvCxnSpPr>
        <p:spPr bwMode="auto">
          <a:xfrm rot="10800000">
            <a:off x="2552701" y="5122863"/>
            <a:ext cx="1406525" cy="1588"/>
          </a:xfrm>
          <a:prstGeom prst="bentConnector3">
            <a:avLst>
              <a:gd name="adj1" fmla="val 50000"/>
            </a:avLst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9463" name="AutoShape 12"/>
          <p:cNvCxnSpPr>
            <a:cxnSpLocks noChangeShapeType="1"/>
            <a:stCxn id="288770" idx="2"/>
            <a:endCxn id="19460" idx="0"/>
          </p:cNvCxnSpPr>
          <p:nvPr/>
        </p:nvCxnSpPr>
        <p:spPr bwMode="auto">
          <a:xfrm rot="5400000">
            <a:off x="1471613" y="4641850"/>
            <a:ext cx="333375" cy="1588"/>
          </a:xfrm>
          <a:prstGeom prst="straightConnector1">
            <a:avLst/>
          </a:prstGeom>
          <a:noFill/>
          <a:ln w="63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9470" name="AutoShape 21"/>
          <p:cNvSpPr>
            <a:spLocks noChangeArrowheads="1"/>
          </p:cNvSpPr>
          <p:nvPr/>
        </p:nvSpPr>
        <p:spPr bwMode="auto">
          <a:xfrm>
            <a:off x="3959225" y="4654550"/>
            <a:ext cx="1752600" cy="908050"/>
          </a:xfrm>
          <a:prstGeom prst="flowChartAlternateProcess">
            <a:avLst/>
          </a:prstGeom>
          <a:solidFill>
            <a:srgbClr val="2DACAD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err="1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  <a:cs typeface="Arial Unicode MS" pitchFamily="34" charset="-128"/>
              </a:rPr>
              <a:t>Cilk</a:t>
            </a:r>
            <a:r>
              <a:rPr lang="en-GB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  <a:cs typeface="Arial Unicode MS" pitchFamily="34" charset="-128"/>
              </a:rPr>
              <a:t>++</a:t>
            </a:r>
            <a:r>
              <a:rPr lang="en-GB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Runtime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System</a:t>
            </a:r>
            <a:endParaRPr lang="en-GB" sz="1600">
              <a:solidFill>
                <a:schemeClr val="bg1"/>
              </a:solidFill>
              <a:latin typeface="Lucida Sans Unicode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7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8388" y="5197475"/>
            <a:ext cx="3540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2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1188" y="5197475"/>
            <a:ext cx="3238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88" name="Oval 39"/>
          <p:cNvSpPr>
            <a:spLocks noChangeArrowheads="1"/>
          </p:cNvSpPr>
          <p:nvPr/>
        </p:nvSpPr>
        <p:spPr bwMode="auto">
          <a:xfrm>
            <a:off x="3673475" y="4448842"/>
            <a:ext cx="2324100" cy="1330325"/>
          </a:xfrm>
          <a:prstGeom prst="ellipse">
            <a:avLst/>
          </a:prstGeom>
          <a:noFill/>
          <a:ln w="38227">
            <a:solidFill>
              <a:srgbClr val="0093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19492" name="Oval 43"/>
          <p:cNvSpPr>
            <a:spLocks noChangeArrowheads="1"/>
          </p:cNvSpPr>
          <p:nvPr/>
        </p:nvSpPr>
        <p:spPr bwMode="auto">
          <a:xfrm>
            <a:off x="3505200" y="4760913"/>
            <a:ext cx="304800" cy="279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ucida Sans Unicode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3D0"/>
                </a:solidFill>
              </a:rPr>
              <a:t>Cilk</a:t>
            </a:r>
            <a:r>
              <a:rPr lang="en-GB" dirty="0" smtClean="0">
                <a:solidFill>
                  <a:srgbClr val="0093D0"/>
                </a:solidFill>
              </a:rPr>
              <a:t>++ </a:t>
            </a:r>
            <a:r>
              <a:rPr lang="en-GB" dirty="0" smtClean="0"/>
              <a:t>Platform</a:t>
            </a:r>
            <a:endParaRPr lang="en-US" dirty="0"/>
          </a:p>
        </p:txBody>
      </p:sp>
      <p:sp>
        <p:nvSpPr>
          <p:cNvPr id="48" name="AutoShape 29"/>
          <p:cNvSpPr>
            <a:spLocks noChangeArrowheads="1"/>
          </p:cNvSpPr>
          <p:nvPr/>
        </p:nvSpPr>
        <p:spPr bwMode="auto">
          <a:xfrm>
            <a:off x="6747029" y="2590800"/>
            <a:ext cx="2063750" cy="628650"/>
          </a:xfrm>
          <a:prstGeom prst="flowChartAlternateProcess">
            <a:avLst/>
          </a:prstGeom>
          <a:solidFill>
            <a:srgbClr val="2DACAD"/>
          </a:solidFill>
          <a:ln w="9398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 anchorCtr="1"/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err="1" smtClean="0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</a:rPr>
              <a:t>Cilk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HandelGotDBol" pitchFamily="34" charset="0"/>
                <a:ea typeface="Arial Unicode MS" pitchFamily="34" charset="-128"/>
              </a:rPr>
              <a:t>view</a:t>
            </a:r>
            <a:r>
              <a:rPr lang="en-GB" dirty="0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</a:rPr>
              <a:t/>
            </a:r>
            <a:br>
              <a:rPr lang="en-GB" dirty="0">
                <a:solidFill>
                  <a:schemeClr val="bg1"/>
                </a:solidFill>
                <a:latin typeface="HandelGotDBol" pitchFamily="34" charset="0"/>
                <a:ea typeface="Arial Unicode MS" pitchFamily="34" charset="-128"/>
              </a:rPr>
            </a:br>
            <a:r>
              <a:rPr lang="en-GB" sz="1600" dirty="0" smtClean="0">
                <a:solidFill>
                  <a:schemeClr val="bg1"/>
                </a:solidFill>
                <a:latin typeface="Lucida Sans Unicode" pitchFamily="34" charset="0"/>
                <a:ea typeface="Arial Unicode MS" pitchFamily="34" charset="-128"/>
              </a:rPr>
              <a:t>Scalability Analyzer</a:t>
            </a:r>
            <a:endParaRPr lang="en-GB" sz="1600" dirty="0">
              <a:solidFill>
                <a:schemeClr val="bg1"/>
              </a:solidFill>
              <a:latin typeface="Lucida Sans Unicode" pitchFamily="34" charset="0"/>
              <a:ea typeface="Arial Unicode MS" pitchFamily="34" charset="-128"/>
            </a:endParaRP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6521604" y="2349423"/>
            <a:ext cx="2514600" cy="1133475"/>
          </a:xfrm>
          <a:prstGeom prst="ellipse">
            <a:avLst/>
          </a:prstGeom>
          <a:noFill/>
          <a:ln w="38227">
            <a:solidFill>
              <a:srgbClr val="0093D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50" name="AutoShape 16"/>
          <p:cNvCxnSpPr>
            <a:cxnSpLocks noChangeShapeType="1"/>
            <a:stCxn id="288794" idx="3"/>
            <a:endCxn id="48" idx="1"/>
          </p:cNvCxnSpPr>
          <p:nvPr/>
        </p:nvCxnSpPr>
        <p:spPr bwMode="auto">
          <a:xfrm flipV="1">
            <a:off x="5578475" y="2905125"/>
            <a:ext cx="1168554" cy="1022351"/>
          </a:xfrm>
          <a:prstGeom prst="straightConnector1">
            <a:avLst/>
          </a:prstGeom>
          <a:noFill/>
          <a:ln w="63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6510453" y="2362200"/>
            <a:ext cx="304800" cy="2778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ucida Sans Unicode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cxnSp>
        <p:nvCxnSpPr>
          <p:cNvPr id="57" name="AutoShape 16"/>
          <p:cNvCxnSpPr>
            <a:cxnSpLocks noChangeShapeType="1"/>
            <a:stCxn id="288800" idx="1"/>
            <a:endCxn id="19482" idx="3"/>
          </p:cNvCxnSpPr>
          <p:nvPr/>
        </p:nvCxnSpPr>
        <p:spPr bwMode="auto">
          <a:xfrm rot="10800000" flipV="1">
            <a:off x="5597525" y="1563687"/>
            <a:ext cx="1341592" cy="1481137"/>
          </a:xfrm>
          <a:prstGeom prst="straightConnector1">
            <a:avLst/>
          </a:prstGeom>
          <a:noFill/>
          <a:ln w="6336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Cilk++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Cilk++</a:t>
            </a:r>
            <a:r>
              <a:rPr lang="en-US" dirty="0" smtClean="0"/>
              <a:t> is a C++-based language for programming shared-memory </a:t>
            </a:r>
            <a:r>
              <a:rPr lang="en-US" dirty="0" err="1" smtClean="0"/>
              <a:t>multicore</a:t>
            </a:r>
            <a:r>
              <a:rPr lang="en-US" dirty="0" smtClean="0"/>
              <a:t> machines.</a:t>
            </a: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Cilk++</a:t>
            </a:r>
            <a:r>
              <a:rPr lang="en-US" dirty="0" smtClean="0"/>
              <a:t> adds thee keywords to C++: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cilk_spawn</a:t>
            </a:r>
            <a:r>
              <a:rPr lang="en-US" dirty="0" smtClean="0"/>
              <a:t> allows parallel execution of a subroutine call.</a:t>
            </a:r>
          </a:p>
          <a:p>
            <a:pPr lvl="1"/>
            <a:r>
              <a:rPr lang="en-US" dirty="0" smtClean="0"/>
              <a:t>Control cannot pass through a </a:t>
            </a:r>
            <a:r>
              <a:rPr lang="en-US" dirty="0" smtClean="0">
                <a:solidFill>
                  <a:schemeClr val="accent6"/>
                </a:solidFill>
              </a:rPr>
              <a:t>cilk_sync</a:t>
            </a:r>
            <a:r>
              <a:rPr lang="en-US" dirty="0" smtClean="0"/>
              <a:t> until all child functions have completed.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cilk_for</a:t>
            </a:r>
            <a:r>
              <a:rPr lang="en-US" dirty="0" smtClean="0"/>
              <a:t> permits iterations of a loop to execute in parallel.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Cilk++</a:t>
            </a:r>
            <a:r>
              <a:rPr lang="en-US" dirty="0" smtClean="0"/>
              <a:t> toolset includes hyperobjects,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Cilks</a:t>
            </a:r>
            <a:r>
              <a:rPr lang="en-US" dirty="0" err="1" smtClean="0"/>
              <a:t>creen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dirty="0" err="1" smtClean="0"/>
              <a:t>view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Cilk++ Syntax and Concepts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Races and Race Detection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Scalability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Races and Race Detection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What are Race Bugs?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Avoiding Races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Hyperobjects</a:t>
            </a: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 </a:t>
            </a: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(Overview only) 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93D0"/>
                </a:solidFill>
                <a:latin typeface="HandelGotDBol"/>
              </a:rPr>
              <a:t>Cilk</a:t>
            </a:r>
            <a:r>
              <a:rPr lang="en-US" sz="4000" dirty="0" err="1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screen</a:t>
            </a: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 Race Detector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Cilk++ Syntax and Concepts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Races and Race Detection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Scalability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09600" y="3810000"/>
            <a:ext cx="4343400" cy="1447800"/>
          </a:xfrm>
          <a:prstGeom prst="foldedCorner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6477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46800" rIns="90000" bIns="46800" anchor="ctr" anchorCtr="1"/>
          <a:lstStyle/>
          <a:p>
            <a:pPr defTabSz="457200" eaLnBrk="0" hangingPunct="0">
              <a:lnSpc>
                <a:spcPct val="80000"/>
              </a:lnSpc>
              <a:buClr>
                <a:srgbClr val="FF33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200" dirty="0">
              <a:solidFill>
                <a:srgbClr val="000000"/>
              </a:solidFill>
              <a:latin typeface="Lucida Sans Typewriter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Bugs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219200"/>
            <a:ext cx="7924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lnSpc>
                <a:spcPct val="90000"/>
              </a:lnSpc>
              <a:spcBef>
                <a:spcPct val="20000"/>
              </a:spcBef>
              <a:buClr>
                <a:srgbClr val="0093D0"/>
              </a:buClr>
              <a:buSzPct val="100000"/>
            </a:pPr>
            <a:r>
              <a:rPr lang="en-US" sz="3100" kern="0" dirty="0" smtClean="0">
                <a:solidFill>
                  <a:schemeClr val="accent6"/>
                </a:solidFill>
                <a:latin typeface="+mj-lt"/>
              </a:rPr>
              <a:t>Definition.</a:t>
            </a:r>
            <a:r>
              <a:rPr lang="en-US" sz="2800" kern="0" dirty="0" smtClean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/>
              </a:rPr>
              <a:t> 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 pitchFamily="34" charset="0"/>
                <a:cs typeface="Lucida Sans Unicode" pitchFamily="34" charset="0"/>
              </a:rPr>
              <a:t>A </a:t>
            </a:r>
            <a:r>
              <a:rPr lang="en-US" sz="2800" i="1" kern="0" dirty="0" smtClean="0">
                <a:solidFill>
                  <a:srgbClr val="990033"/>
                </a:solidFill>
                <a:latin typeface="Lucida Sans Unicode" pitchFamily="34" charset="0"/>
                <a:cs typeface="Lucida Sans Unicode" pitchFamily="34" charset="0"/>
              </a:rPr>
              <a:t>determinacy race </a:t>
            </a:r>
            <a:r>
              <a:rPr lang="en-US" sz="2800" kern="0" dirty="0" smtClean="0">
                <a:solidFill>
                  <a:schemeClr val="accent4"/>
                </a:solidFill>
                <a:latin typeface="Lucida Sans Unicode" pitchFamily="34" charset="0"/>
                <a:cs typeface="Lucida Sans Unicode" pitchFamily="34" charset="0"/>
              </a:rPr>
              <a:t>occurs when two logically parallel instructions access the same memory location and at least one of the instructions performs a write.</a:t>
            </a:r>
            <a:endParaRPr lang="en-US" sz="2800" kern="0" dirty="0" smtClean="0">
              <a:solidFill>
                <a:srgbClr val="827F77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3783311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 Typewriter" pitchFamily="49" charset="0"/>
              </a:rPr>
              <a:t>int</a:t>
            </a:r>
            <a:r>
              <a:rPr lang="en-US" dirty="0" smtClean="0">
                <a:latin typeface="Lucida Sans Typewriter" pitchFamily="49" charset="0"/>
              </a:rPr>
              <a:t> x = 0;</a:t>
            </a:r>
          </a:p>
          <a:p>
            <a:r>
              <a:rPr lang="en-US" dirty="0" err="1" smtClean="0">
                <a:solidFill>
                  <a:schemeClr val="accent2"/>
                </a:solidFill>
                <a:latin typeface="Lucida Sans Typewriter" pitchFamily="49" charset="0"/>
              </a:rPr>
              <a:t>cilk_for</a:t>
            </a:r>
            <a:r>
              <a:rPr lang="en-US" dirty="0" smtClean="0">
                <a:latin typeface="Lucida Sans Typewriter" pitchFamily="49" charset="0"/>
              </a:rPr>
              <a:t>(</a:t>
            </a:r>
            <a:r>
              <a:rPr lang="en-US" dirty="0" err="1" smtClean="0">
                <a:latin typeface="Lucida Sans Typewriter" pitchFamily="49" charset="0"/>
              </a:rPr>
              <a:t>int</a:t>
            </a:r>
            <a:r>
              <a:rPr lang="en-US" dirty="0" smtClean="0">
                <a:latin typeface="Lucida Sans Typewriter" pitchFamily="49" charset="0"/>
              </a:rPr>
              <a:t> </a:t>
            </a:r>
            <a:r>
              <a:rPr lang="en-US" dirty="0" err="1" smtClean="0">
                <a:latin typeface="Lucida Sans Typewriter" pitchFamily="49" charset="0"/>
              </a:rPr>
              <a:t>i</a:t>
            </a:r>
            <a:r>
              <a:rPr lang="en-US" dirty="0" smtClean="0">
                <a:latin typeface="Lucida Sans Typewriter" pitchFamily="49" charset="0"/>
              </a:rPr>
              <a:t>=0, </a:t>
            </a:r>
            <a:r>
              <a:rPr lang="en-US" dirty="0" err="1" smtClean="0">
                <a:latin typeface="Lucida Sans Typewriter" pitchFamily="49" charset="0"/>
              </a:rPr>
              <a:t>i</a:t>
            </a:r>
            <a:r>
              <a:rPr lang="en-US" dirty="0" smtClean="0">
                <a:latin typeface="Lucida Sans Typewriter" pitchFamily="49" charset="0"/>
              </a:rPr>
              <a:t>&lt;2, ++</a:t>
            </a:r>
            <a:r>
              <a:rPr lang="en-US" dirty="0" err="1" smtClean="0">
                <a:latin typeface="Lucida Sans Typewriter" pitchFamily="49" charset="0"/>
              </a:rPr>
              <a:t>i</a:t>
            </a:r>
            <a:r>
              <a:rPr lang="en-US" dirty="0" smtClean="0">
                <a:latin typeface="Lucida Sans Typewriter" pitchFamily="49" charset="0"/>
              </a:rPr>
              <a:t>) {</a:t>
            </a:r>
          </a:p>
          <a:p>
            <a:r>
              <a:rPr lang="en-US" dirty="0" smtClean="0">
                <a:latin typeface="Lucida Sans Typewriter" pitchFamily="49" charset="0"/>
              </a:rPr>
              <a:t>    x++;</a:t>
            </a:r>
          </a:p>
          <a:p>
            <a:r>
              <a:rPr lang="en-US" dirty="0" smtClean="0">
                <a:latin typeface="Lucida Sans Typewriter" pitchFamily="49" charset="0"/>
              </a:rPr>
              <a:t>}</a:t>
            </a:r>
          </a:p>
          <a:p>
            <a:r>
              <a:rPr lang="en-US" dirty="0" smtClean="0">
                <a:latin typeface="Lucida Sans Typewriter" pitchFamily="49" charset="0"/>
              </a:rPr>
              <a:t>assert(x == 2);</a:t>
            </a:r>
            <a:endParaRPr lang="en-US" dirty="0">
              <a:latin typeface="Lucida Sans Typewriter" pitchFamily="49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81000" y="3783311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600" y="4442422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" y="4442422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1000" y="4926311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831815" y="4236949"/>
            <a:ext cx="835485" cy="692925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rPr>
              <a:t>x++;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Lucida Sans Typewriter" pitchFamily="49" charset="0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114266" y="3570465"/>
            <a:ext cx="1810534" cy="369332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rPr>
              <a:t>int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rPr>
              <a:t> x = 0;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Lucida Sans Typewriter" pitchFamily="49" charset="0"/>
              <a:ea typeface="+mn-ea"/>
              <a:cs typeface="+mn-cs"/>
            </a:endParaRPr>
          </a:p>
        </p:txBody>
      </p:sp>
      <p:cxnSp>
        <p:nvCxnSpPr>
          <p:cNvPr id="74" name="Elbow Connector 73"/>
          <p:cNvCxnSpPr>
            <a:stCxn id="73" idx="2"/>
            <a:endCxn id="72" idx="0"/>
          </p:cNvCxnSpPr>
          <p:nvPr/>
        </p:nvCxnSpPr>
        <p:spPr>
          <a:xfrm rot="5400000">
            <a:off x="6485970" y="3703386"/>
            <a:ext cx="297152" cy="76997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tailEnd type="stealth"/>
          </a:ln>
          <a:effectLst/>
        </p:spPr>
      </p:cxnSp>
      <p:cxnSp>
        <p:nvCxnSpPr>
          <p:cNvPr id="75" name="Elbow Connector 74"/>
          <p:cNvCxnSpPr>
            <a:stCxn id="73" idx="2"/>
            <a:endCxn id="79" idx="0"/>
          </p:cNvCxnSpPr>
          <p:nvPr/>
        </p:nvCxnSpPr>
        <p:spPr>
          <a:xfrm rot="16200000" flipH="1">
            <a:off x="7265762" y="3693568"/>
            <a:ext cx="297152" cy="78961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tailEnd type="stealth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5809464" y="5345235"/>
            <a:ext cx="2420136" cy="369332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rPr>
              <a:t>assert(x == 2);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Lucida Sans Typewriter" pitchFamily="49" charset="0"/>
              <a:ea typeface="+mn-ea"/>
              <a:cs typeface="+mn-cs"/>
            </a:endParaRPr>
          </a:p>
        </p:txBody>
      </p:sp>
      <p:cxnSp>
        <p:nvCxnSpPr>
          <p:cNvPr id="77" name="Elbow Connector 76"/>
          <p:cNvCxnSpPr>
            <a:stCxn id="72" idx="2"/>
            <a:endCxn id="76" idx="0"/>
          </p:cNvCxnSpPr>
          <p:nvPr/>
        </p:nvCxnSpPr>
        <p:spPr>
          <a:xfrm rot="16200000" flipH="1">
            <a:off x="6426865" y="4752567"/>
            <a:ext cx="415361" cy="76997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tailEnd type="stealth"/>
          </a:ln>
          <a:effectLst/>
        </p:spPr>
      </p:cxnSp>
      <p:cxnSp>
        <p:nvCxnSpPr>
          <p:cNvPr id="78" name="Elbow Connector 77"/>
          <p:cNvCxnSpPr>
            <a:stCxn id="79" idx="2"/>
            <a:endCxn id="76" idx="0"/>
          </p:cNvCxnSpPr>
          <p:nvPr/>
        </p:nvCxnSpPr>
        <p:spPr>
          <a:xfrm rot="5400000">
            <a:off x="7206658" y="4742749"/>
            <a:ext cx="415361" cy="78961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tailEnd type="stealth"/>
          </a:ln>
          <a:effectLst/>
        </p:spPr>
      </p:cxnSp>
      <p:sp>
        <p:nvSpPr>
          <p:cNvPr id="79" name="Rectangle 78"/>
          <p:cNvSpPr/>
          <p:nvPr/>
        </p:nvSpPr>
        <p:spPr>
          <a:xfrm>
            <a:off x="7391400" y="4236949"/>
            <a:ext cx="835485" cy="692925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rPr>
              <a:t>x++;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Lucida Sans Typewriter" pitchFamily="49" charset="0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891888" y="3276600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486400" y="4455767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305800" y="4455767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891888" y="5791200"/>
            <a:ext cx="255289" cy="255289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9600" y="3144306"/>
            <a:ext cx="1742785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00" kern="0" dirty="0" smtClean="0">
                <a:solidFill>
                  <a:schemeClr val="accent6"/>
                </a:solidFill>
                <a:latin typeface="HandelGotDBol"/>
              </a:rPr>
              <a:t>Example</a:t>
            </a:r>
            <a:endParaRPr lang="en-US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20690" y="6172200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Dependency Graph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  <p:bldP spid="33" grpId="0" animBg="1"/>
      <p:bldP spid="34" grpId="0" animBg="1"/>
      <p:bldP spid="35" grpId="0" animBg="1"/>
      <p:bldP spid="36" grpId="0" animBg="1"/>
      <p:bldP spid="72" grpId="0" animBg="1"/>
      <p:bldP spid="73" grpId="0" animBg="1"/>
      <p:bldP spid="76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61794" y="2157025"/>
            <a:ext cx="1160895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r1 = x;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1255" y="2977634"/>
            <a:ext cx="881973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r1++;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1794" y="3754308"/>
            <a:ext cx="1160895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x = r1;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5400000">
            <a:off x="5316604" y="2751995"/>
            <a:ext cx="451277" cy="1588"/>
          </a:xfrm>
          <a:prstGeom prst="straightConnector1">
            <a:avLst/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rot="5400000">
            <a:off x="5338571" y="3550637"/>
            <a:ext cx="407342" cy="1588"/>
          </a:xfrm>
          <a:prstGeom prst="straightConnector1">
            <a:avLst/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65689" y="2157025"/>
            <a:ext cx="1160895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r2 = x;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5150" y="2977634"/>
            <a:ext cx="881973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r2++;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5689" y="3754308"/>
            <a:ext cx="1160895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x = r2;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cxnSp>
        <p:nvCxnSpPr>
          <p:cNvPr id="16" name="Straight Arrow Connector 15"/>
          <p:cNvCxnSpPr>
            <a:stCxn id="13" idx="2"/>
            <a:endCxn id="14" idx="0"/>
          </p:cNvCxnSpPr>
          <p:nvPr/>
        </p:nvCxnSpPr>
        <p:spPr>
          <a:xfrm rot="5400000">
            <a:off x="7620499" y="2751995"/>
            <a:ext cx="451277" cy="1588"/>
          </a:xfrm>
          <a:prstGeom prst="straightConnector1">
            <a:avLst/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>
          <a:xfrm rot="5400000">
            <a:off x="7642466" y="3550637"/>
            <a:ext cx="407342" cy="1588"/>
          </a:xfrm>
          <a:prstGeom prst="straightConnector1">
            <a:avLst/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98889" y="1377434"/>
            <a:ext cx="1021434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x = 0;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cxnSp>
        <p:nvCxnSpPr>
          <p:cNvPr id="23" name="Elbow Connector 22"/>
          <p:cNvCxnSpPr>
            <a:stCxn id="18" idx="2"/>
            <a:endCxn id="4" idx="0"/>
          </p:cNvCxnSpPr>
          <p:nvPr/>
        </p:nvCxnSpPr>
        <p:spPr>
          <a:xfrm rot="5400000">
            <a:off x="5920795" y="1368213"/>
            <a:ext cx="410259" cy="1167364"/>
          </a:xfrm>
          <a:prstGeom prst="bentConnector3">
            <a:avLst>
              <a:gd name="adj1" fmla="val 50000"/>
            </a:avLst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8" idx="2"/>
            <a:endCxn id="13" idx="0"/>
          </p:cNvCxnSpPr>
          <p:nvPr/>
        </p:nvCxnSpPr>
        <p:spPr>
          <a:xfrm rot="16200000" flipH="1">
            <a:off x="7072742" y="1383629"/>
            <a:ext cx="410259" cy="1136531"/>
          </a:xfrm>
          <a:prstGeom prst="bentConnector3">
            <a:avLst>
              <a:gd name="adj1" fmla="val 50000"/>
            </a:avLst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555896" y="4577834"/>
            <a:ext cx="2276585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assert(x == 2);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cxnSp>
        <p:nvCxnSpPr>
          <p:cNvPr id="28" name="Elbow Connector 27"/>
          <p:cNvCxnSpPr>
            <a:stCxn id="6" idx="2"/>
            <a:endCxn id="27" idx="0"/>
          </p:cNvCxnSpPr>
          <p:nvPr/>
        </p:nvCxnSpPr>
        <p:spPr>
          <a:xfrm rot="16200000" flipH="1">
            <a:off x="5891118" y="3774763"/>
            <a:ext cx="454194" cy="1151947"/>
          </a:xfrm>
          <a:prstGeom prst="bentConnector3">
            <a:avLst>
              <a:gd name="adj1" fmla="val 50000"/>
            </a:avLst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2"/>
            <a:endCxn id="27" idx="0"/>
          </p:cNvCxnSpPr>
          <p:nvPr/>
        </p:nvCxnSpPr>
        <p:spPr>
          <a:xfrm rot="5400000">
            <a:off x="7043066" y="3774763"/>
            <a:ext cx="454194" cy="1151948"/>
          </a:xfrm>
          <a:prstGeom prst="bentConnector3">
            <a:avLst>
              <a:gd name="adj1" fmla="val 50000"/>
            </a:avLst>
          </a:prstGeom>
          <a:ln w="57150">
            <a:solidFill>
              <a:srgbClr val="0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638800" y="1371600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46289" y="2151191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46289" y="2971800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73983" y="2151191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773983" y="2971800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73983" y="3748474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446289" y="3748474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055889" y="4572000"/>
            <a:ext cx="381000" cy="381000"/>
          </a:xfrm>
          <a:prstGeom prst="ellipse">
            <a:avLst/>
          </a:prstGeom>
          <a:solidFill>
            <a:schemeClr val="accent2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66"/>
          <p:cNvGrpSpPr/>
          <p:nvPr/>
        </p:nvGrpSpPr>
        <p:grpSpPr>
          <a:xfrm>
            <a:off x="685800" y="1731745"/>
            <a:ext cx="3074689" cy="2769889"/>
            <a:chOff x="1295400" y="1447800"/>
            <a:chExt cx="3074689" cy="2769889"/>
          </a:xfrm>
        </p:grpSpPr>
        <p:sp>
          <p:nvSpPr>
            <p:cNvPr id="68" name="Rectangle 67"/>
            <p:cNvSpPr/>
            <p:nvPr/>
          </p:nvSpPr>
          <p:spPr>
            <a:xfrm>
              <a:off x="1640815" y="2408149"/>
              <a:ext cx="835485" cy="692925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Lucida Sans Typewriter" pitchFamily="49" charset="0"/>
                  <a:ea typeface="+mn-ea"/>
                  <a:cs typeface="+mn-cs"/>
                </a:rPr>
                <a:t>x++;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923266" y="1741665"/>
              <a:ext cx="1810534" cy="369332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Lucida Sans Typewriter" pitchFamily="49" charset="0"/>
                  <a:ea typeface="+mn-ea"/>
                  <a:cs typeface="+mn-cs"/>
                </a:rPr>
                <a:t>int</a:t>
              </a: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Lucida Sans Typewriter" pitchFamily="49" charset="0"/>
                  <a:ea typeface="+mn-ea"/>
                  <a:cs typeface="+mn-cs"/>
                </a:rPr>
                <a:t> x = 0;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endParaRPr>
            </a:p>
          </p:txBody>
        </p:sp>
        <p:cxnSp>
          <p:nvCxnSpPr>
            <p:cNvPr id="70" name="Elbow Connector 69"/>
            <p:cNvCxnSpPr>
              <a:stCxn id="69" idx="2"/>
              <a:endCxn id="68" idx="0"/>
            </p:cNvCxnSpPr>
            <p:nvPr/>
          </p:nvCxnSpPr>
          <p:spPr>
            <a:xfrm rot="5400000">
              <a:off x="2294970" y="1874586"/>
              <a:ext cx="297152" cy="769975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  <p:cxnSp>
          <p:nvCxnSpPr>
            <p:cNvPr id="71" name="Elbow Connector 70"/>
            <p:cNvCxnSpPr>
              <a:stCxn id="69" idx="2"/>
              <a:endCxn id="75" idx="0"/>
            </p:cNvCxnSpPr>
            <p:nvPr/>
          </p:nvCxnSpPr>
          <p:spPr>
            <a:xfrm rot="16200000" flipH="1">
              <a:off x="3074762" y="1864768"/>
              <a:ext cx="297152" cy="78961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  <p:sp>
          <p:nvSpPr>
            <p:cNvPr id="72" name="Rectangle 71"/>
            <p:cNvSpPr/>
            <p:nvPr/>
          </p:nvSpPr>
          <p:spPr>
            <a:xfrm>
              <a:off x="1618464" y="3516435"/>
              <a:ext cx="2420136" cy="369332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Lucida Sans Typewriter" pitchFamily="49" charset="0"/>
                  <a:ea typeface="+mn-ea"/>
                  <a:cs typeface="+mn-cs"/>
                </a:rPr>
                <a:t>assert(x == 2);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endParaRPr>
            </a:p>
          </p:txBody>
        </p:sp>
        <p:cxnSp>
          <p:nvCxnSpPr>
            <p:cNvPr id="73" name="Elbow Connector 72"/>
            <p:cNvCxnSpPr>
              <a:stCxn id="68" idx="2"/>
              <a:endCxn id="72" idx="0"/>
            </p:cNvCxnSpPr>
            <p:nvPr/>
          </p:nvCxnSpPr>
          <p:spPr>
            <a:xfrm rot="16200000" flipH="1">
              <a:off x="2235865" y="2923767"/>
              <a:ext cx="415361" cy="769974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  <p:cxnSp>
          <p:nvCxnSpPr>
            <p:cNvPr id="74" name="Elbow Connector 73"/>
            <p:cNvCxnSpPr>
              <a:stCxn id="75" idx="2"/>
              <a:endCxn id="72" idx="0"/>
            </p:cNvCxnSpPr>
            <p:nvPr/>
          </p:nvCxnSpPr>
          <p:spPr>
            <a:xfrm rot="5400000">
              <a:off x="3015658" y="2913949"/>
              <a:ext cx="415361" cy="789611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stealth"/>
            </a:ln>
            <a:effectLst/>
          </p:spPr>
        </p:cxnSp>
        <p:sp>
          <p:nvSpPr>
            <p:cNvPr id="75" name="Rectangle 74"/>
            <p:cNvSpPr/>
            <p:nvPr/>
          </p:nvSpPr>
          <p:spPr>
            <a:xfrm>
              <a:off x="3200400" y="2408149"/>
              <a:ext cx="835485" cy="692925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Lucida Sans Typewriter" pitchFamily="49" charset="0"/>
                  <a:ea typeface="+mn-ea"/>
                  <a:cs typeface="+mn-cs"/>
                </a:rPr>
                <a:t>x++;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Lucida Sans Typewriter" pitchFamily="49" charset="0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700888" y="1447800"/>
              <a:ext cx="255289" cy="255289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295400" y="2626967"/>
              <a:ext cx="255289" cy="255289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114800" y="2626967"/>
              <a:ext cx="255289" cy="255289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700888" y="3962400"/>
              <a:ext cx="255289" cy="255289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438400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?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7592" y="6160532"/>
            <a:ext cx="32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x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0489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?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49950" y="6160532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r1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63089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?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02550" y="6160532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r2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38400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0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10489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0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10489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1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63089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0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63089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1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38400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  <a:latin typeface="Lucida Sans Typewriter" pitchFamily="49" charset="0"/>
              </a:rPr>
              <a:t>1</a:t>
            </a:r>
            <a:endParaRPr lang="en-US" dirty="0">
              <a:solidFill>
                <a:schemeClr val="accent4"/>
              </a:solidFill>
              <a:latin typeface="Lucida Sans Typewriter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438400" y="5715000"/>
            <a:ext cx="742511" cy="369332"/>
          </a:xfrm>
          <a:prstGeom prst="rect">
            <a:avLst/>
          </a:prstGeom>
          <a:solidFill>
            <a:srgbClr val="FFFFC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accent4"/>
                </a:solidFill>
                <a:latin typeface="Lucida Sans Typewriter" pitchFamily="49" charset="0"/>
              </a:rPr>
              <a:t>1</a:t>
            </a:r>
            <a:endParaRPr lang="en-US">
              <a:solidFill>
                <a:schemeClr val="accent4"/>
              </a:solidFill>
              <a:latin typeface="Lucida Sans Typewriter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41" grpId="0" animBg="1"/>
      <p:bldP spid="42" grpId="0"/>
      <p:bldP spid="44" grpId="0" animBg="1"/>
      <p:bldP spid="45" grpId="0"/>
      <p:bldP spid="46" grpId="0" animBg="1"/>
      <p:bldP spid="47" grpId="0"/>
      <p:bldP spid="48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Races</a:t>
            </a: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847850" y="2834640"/>
          <a:ext cx="5448300" cy="2346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9098"/>
                <a:gridCol w="1380744"/>
                <a:gridCol w="264845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A</a:t>
                      </a:r>
                      <a:endParaRPr lang="en-US" sz="2800" kern="0" dirty="0">
                        <a:solidFill>
                          <a:srgbClr val="000000"/>
                        </a:solidFill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B</a:t>
                      </a:r>
                      <a:endParaRPr lang="en-US" sz="2800" kern="0" dirty="0">
                        <a:solidFill>
                          <a:srgbClr val="000000"/>
                        </a:solidFill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ea typeface="+mn-ea"/>
                          <a:cs typeface="Lucida Sans Unicode" pitchFamily="34" charset="0"/>
                        </a:rPr>
                        <a:t>Race Type</a:t>
                      </a:r>
                      <a:endParaRPr lang="en-US" sz="2800" kern="0" dirty="0">
                        <a:solidFill>
                          <a:srgbClr val="000000"/>
                        </a:solidFill>
                        <a:latin typeface="Lucida Sans Unicode" pitchFamily="34" charset="0"/>
                        <a:ea typeface="+mn-ea"/>
                        <a:cs typeface="Lucida Sans Unicode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</a:t>
                      </a: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</a:t>
                      </a: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 race</a:t>
                      </a:r>
                      <a:endParaRPr lang="en-US" sz="28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</a:t>
                      </a: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</a:t>
                      </a:r>
                      <a:endParaRPr 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read race</a:t>
                      </a:r>
                      <a:endParaRPr lang="en-US" sz="28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</a:t>
                      </a:r>
                      <a:endParaRPr lang="en-US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</a:t>
                      </a:r>
                      <a:endParaRPr lang="en-US" sz="28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write race</a:t>
                      </a:r>
                      <a:endParaRPr lang="en-US" sz="28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3400" y="54466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Two sections of code are 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independent</a:t>
            </a:r>
            <a:r>
              <a:rPr lang="en-US" sz="2800" i="1" spc="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if they have no determinacy races between them.</a:t>
            </a:r>
            <a:endParaRPr lang="en-US" sz="280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00" y="1324299"/>
            <a:ext cx="7924800" cy="126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lnSpc>
                <a:spcPct val="90000"/>
              </a:lnSpc>
              <a:spcBef>
                <a:spcPct val="20000"/>
              </a:spcBef>
              <a:buClr>
                <a:srgbClr val="0093D0"/>
              </a:buClr>
              <a:buSzPct val="100000"/>
            </a:pPr>
            <a:r>
              <a:rPr lang="en-US" sz="2800" kern="0" dirty="0" smtClean="0">
                <a:solidFill>
                  <a:srgbClr val="827F77"/>
                </a:solidFill>
                <a:latin typeface="Lucida Sans Unicode" pitchFamily="34" charset="0"/>
                <a:cs typeface="Lucida Sans Unicode" pitchFamily="34" charset="0"/>
              </a:rPr>
              <a:t>Suppose that instruction 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 pitchFamily="34" charset="0"/>
                <a:cs typeface="Lucida Sans Unicode" pitchFamily="34" charset="0"/>
              </a:rPr>
              <a:t> and instruction 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 pitchFamily="34" charset="0"/>
                <a:cs typeface="Lucida Sans Unicode" pitchFamily="34" charset="0"/>
              </a:rPr>
              <a:t> both access a location 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x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 pitchFamily="34" charset="0"/>
                <a:cs typeface="Lucida Sans Unicode" pitchFamily="34" charset="0"/>
              </a:rPr>
              <a:t>, and suppose that 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A∥B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/>
                <a:cs typeface="Lucida Sans Unicode"/>
              </a:rPr>
              <a:t> (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/>
                <a:cs typeface="Lucida Sans Unicode"/>
              </a:rPr>
              <a:t> is parallel to 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/>
                <a:cs typeface="Lucida Sans Unicode"/>
              </a:rPr>
              <a:t>).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 pitchFamily="34" charset="0"/>
                <a:cs typeface="Lucida Sans Unicode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9050" y="5638800"/>
            <a:ext cx="7696200" cy="914400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lnSpc>
                <a:spcPct val="90000"/>
              </a:lnSpc>
              <a:spcBef>
                <a:spcPct val="20000"/>
              </a:spcBef>
              <a:buClr>
                <a:srgbClr val="0093D0"/>
              </a:buClr>
              <a:buSzPct val="100000"/>
              <a:defRPr/>
            </a:pPr>
            <a:r>
              <a:rPr lang="en-US" sz="2800" kern="0" dirty="0">
                <a:solidFill>
                  <a:schemeClr val="bg1"/>
                </a:solidFill>
              </a:rPr>
              <a:t>Global and other nonlocal variables can inhibit parallelism by inducing race bugs.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2812"/>
          </a:xfrm>
        </p:spPr>
        <p:txBody>
          <a:bodyPr/>
          <a:lstStyle/>
          <a:p>
            <a:r>
              <a:rPr lang="en-US" sz="4000" dirty="0" smtClean="0"/>
              <a:t>Non-local Variables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066800"/>
            <a:ext cx="5715000" cy="4271042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Lucida Sans Unicode" pitchFamily="3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1973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i="1" dirty="0" smtClean="0">
                <a:solidFill>
                  <a:schemeClr val="accent2"/>
                </a:solidFill>
              </a:rPr>
              <a:t>— Historical perspective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>
                <a:solidFill>
                  <a:schemeClr val="tx2"/>
                </a:solidFill>
              </a:rPr>
              <a:t>Wulf &amp; Shaw: </a:t>
            </a:r>
            <a:r>
              <a:rPr lang="en-US" sz="2400" dirty="0" smtClean="0"/>
              <a:t>“We claim that the non-local variable is a major contributing factor in programs which are difficult to understand.”</a:t>
            </a:r>
          </a:p>
          <a:p>
            <a:pPr>
              <a:spcBef>
                <a:spcPts val="600"/>
              </a:spcBef>
              <a:buFont typeface="Lucida Sans Unicode" pitchFamily="34" charset="0"/>
              <a:buNone/>
              <a:defRPr/>
            </a:pPr>
            <a:r>
              <a:rPr lang="en-US" dirty="0" smtClean="0">
                <a:solidFill>
                  <a:srgbClr val="990033"/>
                </a:solidFill>
                <a:latin typeface="HandelGotDBol"/>
              </a:rPr>
              <a:t>2009 </a:t>
            </a:r>
            <a:r>
              <a:rPr lang="en-US" sz="2400" b="1" i="1" dirty="0" smtClean="0">
                <a:solidFill>
                  <a:schemeClr val="accent2"/>
                </a:solidFill>
              </a:rPr>
              <a:t>— Today’s reality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Non-local variables are used extensively, in part because they avoid </a:t>
            </a:r>
            <a:r>
              <a:rPr lang="en-US" sz="2400" i="1" dirty="0" smtClean="0">
                <a:solidFill>
                  <a:schemeClr val="tx2"/>
                </a:solidFill>
              </a:rPr>
              <a:t>parameter proliferation</a:t>
            </a:r>
            <a:r>
              <a:rPr lang="en-US" sz="2400" dirty="0" smtClean="0">
                <a:solidFill>
                  <a:schemeClr val="accent4"/>
                </a:solidFill>
              </a:rPr>
              <a:t> — long argument lists to functions for passing numerous, frequently used variables. </a:t>
            </a:r>
            <a:endParaRPr lang="en-US" sz="2400" dirty="0" smtClean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7394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Reducer Hyperobjects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839200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lvl="0" indent="-282575">
              <a:lnSpc>
                <a:spcPct val="90000"/>
              </a:lnSpc>
              <a:spcAft>
                <a:spcPts val="300"/>
              </a:spcAft>
              <a:buClr>
                <a:srgbClr val="0093D0"/>
              </a:buClr>
              <a:buFontTx/>
              <a:buChar char="∙"/>
            </a:pP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A variable </a:t>
            </a:r>
            <a:r>
              <a:rPr lang="en-US" sz="2400" dirty="0" smtClean="0">
                <a:solidFill>
                  <a:srgbClr val="000000"/>
                </a:solidFill>
                <a:latin typeface="Lucida Sans Typewriter" pitchFamily="49" charset="0"/>
              </a:rPr>
              <a:t>x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can be declared as a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/>
              </a:rPr>
              <a:t>reducer</a:t>
            </a:r>
            <a:r>
              <a:rPr lang="en-US" sz="2400" spc="600" dirty="0" smtClean="0">
                <a:solidFill>
                  <a:srgbClr val="827F77"/>
                </a:solidFill>
                <a:latin typeface="Lucida Sans Unicode"/>
              </a:rPr>
              <a:t> 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over an </a:t>
            </a:r>
            <a:r>
              <a:rPr lang="en-US" sz="2400" i="1" dirty="0" smtClean="0">
                <a:solidFill>
                  <a:schemeClr val="tx2"/>
                </a:solidFill>
                <a:latin typeface="Lucida Sans Unicode"/>
              </a:rPr>
              <a:t>associative</a:t>
            </a:r>
            <a:r>
              <a:rPr lang="en-US" sz="2400" spc="600" dirty="0" smtClean="0">
                <a:solidFill>
                  <a:schemeClr val="tx2"/>
                </a:solidFill>
                <a:latin typeface="Lucida Sans Unicode"/>
              </a:rPr>
              <a:t> 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operation, such as addition, multiplication, logical AND, list concatenation, etc. </a:t>
            </a:r>
          </a:p>
          <a:p>
            <a:pPr marL="282575" lvl="0" indent="-282575">
              <a:lnSpc>
                <a:spcPct val="90000"/>
              </a:lnSpc>
              <a:spcAft>
                <a:spcPts val="300"/>
              </a:spcAft>
              <a:buClr>
                <a:srgbClr val="0093D0"/>
              </a:buClr>
              <a:buFontTx/>
              <a:buChar char="∙"/>
            </a:pP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Strands can update </a:t>
            </a:r>
            <a:r>
              <a:rPr lang="en-US" sz="2400" dirty="0" smtClean="0">
                <a:solidFill>
                  <a:srgbClr val="000000"/>
                </a:solidFill>
                <a:latin typeface="Lucida Sans Typewriter" pitchFamily="49" charset="0"/>
              </a:rPr>
              <a:t>x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as if it were an ordinary nonlocal variable, but </a:t>
            </a:r>
            <a:r>
              <a:rPr lang="en-US" sz="2400" dirty="0" smtClean="0">
                <a:solidFill>
                  <a:srgbClr val="000000"/>
                </a:solidFill>
                <a:latin typeface="Lucida Sans Typewriter" pitchFamily="49" charset="0"/>
              </a:rPr>
              <a:t>x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is, in fact, maintained as a collection of different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/>
              </a:rPr>
              <a:t>views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.</a:t>
            </a:r>
          </a:p>
          <a:p>
            <a:pPr marL="282575" indent="-282575">
              <a:lnSpc>
                <a:spcPct val="90000"/>
              </a:lnSpc>
              <a:spcAft>
                <a:spcPts val="300"/>
              </a:spcAft>
              <a:buClr>
                <a:schemeClr val="accent2"/>
              </a:buClr>
              <a:buFontTx/>
              <a:buChar char="∙"/>
            </a:pPr>
            <a:r>
              <a:rPr lang="en-US" sz="2400" kern="0" dirty="0" smtClean="0">
                <a:latin typeface="+mn-lt"/>
              </a:rPr>
              <a:t>The </a:t>
            </a:r>
            <a:r>
              <a:rPr lang="en-US" sz="2700" kern="0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2700" kern="0" dirty="0" smtClean="0">
                <a:solidFill>
                  <a:schemeClr val="accent6"/>
                </a:solidFill>
                <a:latin typeface="+mj-lt"/>
              </a:rPr>
              <a:t>++</a:t>
            </a:r>
            <a:r>
              <a:rPr lang="en-US" sz="2400" kern="0" dirty="0" smtClean="0">
                <a:latin typeface="+mn-lt"/>
              </a:rPr>
              <a:t> runtime system coordinates the views and</a:t>
            </a:r>
            <a:r>
              <a:rPr lang="en-US" sz="2400" dirty="0" smtClean="0">
                <a:latin typeface="+mn-lt"/>
              </a:rPr>
              <a:t> combines them when appropriate.</a:t>
            </a:r>
          </a:p>
          <a:p>
            <a:pPr marL="282575" indent="-282575">
              <a:lnSpc>
                <a:spcPct val="90000"/>
              </a:lnSpc>
              <a:spcAft>
                <a:spcPts val="300"/>
              </a:spcAft>
              <a:buClr>
                <a:schemeClr val="accent2"/>
              </a:buClr>
              <a:buFontTx/>
              <a:buChar char="∙"/>
            </a:pPr>
            <a:r>
              <a:rPr lang="en-US" sz="2400" dirty="0" smtClean="0">
                <a:latin typeface="+mn-lt"/>
              </a:rPr>
              <a:t>When only one view of</a:t>
            </a:r>
            <a:r>
              <a:rPr lang="en-US" sz="2400" dirty="0" smtClean="0">
                <a:solidFill>
                  <a:srgbClr val="000000"/>
                </a:solidFill>
                <a:latin typeface="Lucida Sans Typewriter" pitchFamily="49" charset="0"/>
              </a:rPr>
              <a:t> x</a:t>
            </a:r>
            <a:r>
              <a:rPr lang="en-US" sz="2400" dirty="0" smtClean="0">
                <a:latin typeface="+mn-lt"/>
              </a:rPr>
              <a:t> remains, the underlying value is stable and can be extracted.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2362200" y="4572000"/>
            <a:ext cx="6324600" cy="2068581"/>
            <a:chOff x="524256" y="3886201"/>
            <a:chExt cx="8547696" cy="2828662"/>
          </a:xfrm>
        </p:grpSpPr>
        <p:sp>
          <p:nvSpPr>
            <p:cNvPr id="15" name="Cloud 14"/>
            <p:cNvSpPr/>
            <p:nvPr/>
          </p:nvSpPr>
          <p:spPr>
            <a:xfrm>
              <a:off x="524256" y="3886201"/>
              <a:ext cx="2746248" cy="1752600"/>
            </a:xfrm>
            <a:prstGeom prst="cloud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Lucida Sans Typewriter" pitchFamily="33" charset="0"/>
                  <a:cs typeface="Lucida Sans Typewriter" pitchFamily="33" charset="0"/>
                </a:rPr>
                <a:t>x: 42</a:t>
              </a:r>
              <a:endParaRPr lang="en-US" sz="2000" b="1" dirty="0">
                <a:solidFill>
                  <a:srgbClr val="000000"/>
                </a:solidFill>
                <a:latin typeface="Lucida Sans Typewriter" pitchFamily="33" charset="0"/>
                <a:cs typeface="Lucida Sans Typewriter" pitchFamily="33" charset="0"/>
              </a:endParaRPr>
            </a:p>
          </p:txBody>
        </p:sp>
        <p:sp>
          <p:nvSpPr>
            <p:cNvPr id="17" name="Cloud 16"/>
            <p:cNvSpPr/>
            <p:nvPr/>
          </p:nvSpPr>
          <p:spPr>
            <a:xfrm>
              <a:off x="3352800" y="3886202"/>
              <a:ext cx="2987040" cy="1752600"/>
            </a:xfrm>
            <a:prstGeom prst="cloud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smtClean="0">
                  <a:solidFill>
                    <a:srgbClr val="000000"/>
                  </a:solidFill>
                  <a:latin typeface="Lucida Sans Typewriter" pitchFamily="33" charset="0"/>
                  <a:cs typeface="Lucida Sans Typewriter" pitchFamily="33" charset="0"/>
                </a:rPr>
                <a:t>x: 14</a:t>
              </a:r>
              <a:endParaRPr lang="en-US" sz="2000" b="1" dirty="0">
                <a:solidFill>
                  <a:srgbClr val="000000"/>
                </a:solidFill>
                <a:latin typeface="Lucida Sans Typewriter" pitchFamily="33" charset="0"/>
                <a:cs typeface="Lucida Sans Typewriter" pitchFamily="33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6167736"/>
              <a:ext cx="665537" cy="547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000" b="1" dirty="0" smtClean="0">
                  <a:solidFill>
                    <a:srgbClr val="000000"/>
                  </a:solidFill>
                  <a:latin typeface="Lucida Sans Typewriter" pitchFamily="33" charset="0"/>
                  <a:cs typeface="Lucida Sans Typewriter" pitchFamily="33" charset="0"/>
                </a:rPr>
                <a:t>89</a:t>
              </a:r>
              <a:endParaRPr lang="en-US" sz="2000" b="1" dirty="0">
                <a:solidFill>
                  <a:srgbClr val="000000"/>
                </a:solidFill>
                <a:latin typeface="Lucida Sans Typewriter" pitchFamily="33" charset="0"/>
                <a:cs typeface="Lucida Sans Typewriter" pitchFamily="33" charset="0"/>
              </a:endParaRPr>
            </a:p>
          </p:txBody>
        </p:sp>
        <p:sp>
          <p:nvSpPr>
            <p:cNvPr id="20" name="Cloud 19"/>
            <p:cNvSpPr/>
            <p:nvPr/>
          </p:nvSpPr>
          <p:spPr>
            <a:xfrm>
              <a:off x="6400799" y="3962400"/>
              <a:ext cx="2671153" cy="1752600"/>
            </a:xfrm>
            <a:prstGeom prst="cloud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smtClean="0">
                  <a:solidFill>
                    <a:srgbClr val="000000"/>
                  </a:solidFill>
                  <a:latin typeface="Lucida Sans Typewriter" pitchFamily="33" charset="0"/>
                  <a:cs typeface="Lucida Sans Typewriter" pitchFamily="33" charset="0"/>
                </a:rPr>
                <a:t>x: 33</a:t>
              </a:r>
              <a:endParaRPr lang="en-US" sz="2000" b="1" dirty="0">
                <a:solidFill>
                  <a:srgbClr val="000000"/>
                </a:solidFill>
                <a:latin typeface="Lucida Sans Typewriter" pitchFamily="33" charset="0"/>
                <a:cs typeface="Lucida Sans Typewriter" pitchFamily="33" charset="0"/>
              </a:endParaRPr>
            </a:p>
          </p:txBody>
        </p:sp>
        <p:cxnSp>
          <p:nvCxnSpPr>
            <p:cNvPr id="21" name="Straight Arrow Connector 20"/>
            <p:cNvCxnSpPr>
              <a:stCxn id="15" idx="1"/>
              <a:endCxn id="18" idx="1"/>
            </p:cNvCxnSpPr>
            <p:nvPr/>
          </p:nvCxnSpPr>
          <p:spPr>
            <a:xfrm rot="16200000" flipH="1">
              <a:off x="2642006" y="4892308"/>
              <a:ext cx="804367" cy="22936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1"/>
              <a:endCxn id="18" idx="0"/>
            </p:cNvCxnSpPr>
            <p:nvPr/>
          </p:nvCxnSpPr>
          <p:spPr>
            <a:xfrm rot="5400000">
              <a:off x="4419643" y="5741062"/>
              <a:ext cx="530802" cy="32255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1"/>
              <a:endCxn id="18" idx="3"/>
            </p:cNvCxnSpPr>
            <p:nvPr/>
          </p:nvCxnSpPr>
          <p:spPr>
            <a:xfrm rot="5400000">
              <a:off x="5932373" y="4637298"/>
              <a:ext cx="728168" cy="2879839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81000" y="5006126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Example:</a:t>
            </a:r>
            <a:r>
              <a:rPr lang="en-US" sz="2400" dirty="0" smtClean="0">
                <a:latin typeface="+mn-lt"/>
              </a:rPr>
              <a:t> summing reducer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Reducer Hyperobjects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#include &lt;</a:t>
            </a:r>
            <a:r>
              <a:rPr lang="en-US" sz="2000" dirty="0" err="1" smtClean="0"/>
              <a:t>cilk.h</a:t>
            </a:r>
            <a:r>
              <a:rPr lang="en-US" sz="2000" dirty="0" smtClean="0"/>
              <a:t>&gt;</a:t>
            </a:r>
          </a:p>
          <a:p>
            <a:pPr>
              <a:buNone/>
            </a:pPr>
            <a:r>
              <a:rPr lang="en-US" sz="2000" dirty="0" smtClean="0"/>
              <a:t>#include &lt;</a:t>
            </a:r>
            <a:r>
              <a:rPr lang="en-US" sz="2000" dirty="0" err="1" smtClean="0"/>
              <a:t>reducer_min.h</a:t>
            </a:r>
            <a:r>
              <a:rPr lang="en-US" sz="2000" dirty="0" smtClean="0"/>
              <a:t>&gt;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template &lt;</a:t>
            </a:r>
            <a:r>
              <a:rPr lang="en-US" sz="2000" dirty="0" err="1" smtClean="0"/>
              <a:t>typename</a:t>
            </a:r>
            <a:r>
              <a:rPr lang="en-US" sz="2000" dirty="0" smtClean="0"/>
              <a:t> T&gt;</a:t>
            </a:r>
          </a:p>
          <a:p>
            <a:pPr>
              <a:buNone/>
            </a:pPr>
            <a:r>
              <a:rPr lang="en-US" sz="2000" dirty="0" err="1" smtClean="0"/>
              <a:t>size_t</a:t>
            </a:r>
            <a:r>
              <a:rPr lang="en-US" sz="2000" dirty="0" smtClean="0"/>
              <a:t> </a:t>
            </a:r>
            <a:r>
              <a:rPr lang="en-US" sz="2000" dirty="0" err="1" smtClean="0"/>
              <a:t>IndexOfMin</a:t>
            </a:r>
            <a:r>
              <a:rPr lang="en-US" sz="2000" dirty="0" smtClean="0"/>
              <a:t>(T array[], </a:t>
            </a:r>
            <a:r>
              <a:rPr lang="en-US" sz="2000" dirty="0" err="1" smtClean="0"/>
              <a:t>size_t</a:t>
            </a:r>
            <a:r>
              <a:rPr lang="en-US" sz="2000" dirty="0" smtClean="0"/>
              <a:t> n) {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cilk::</a:t>
            </a:r>
            <a:r>
              <a:rPr lang="en-US" sz="2000" dirty="0" err="1" smtClean="0"/>
              <a:t>reducer_min_index</a:t>
            </a:r>
            <a:r>
              <a:rPr lang="en-US" sz="2000" dirty="0" smtClean="0"/>
              <a:t>&lt;</a:t>
            </a:r>
            <a:r>
              <a:rPr lang="en-US" sz="2000" dirty="0" err="1" smtClean="0"/>
              <a:t>size_t</a:t>
            </a:r>
            <a:r>
              <a:rPr lang="en-US" sz="2000" dirty="0" smtClean="0"/>
              <a:t>, T&gt; r;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cilk_for 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n; ++</a:t>
            </a:r>
            <a:r>
              <a:rPr lang="en-US" sz="2000" dirty="0" err="1" smtClean="0"/>
              <a:t>i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dirty="0" err="1" smtClean="0"/>
              <a:t>r.min_of</a:t>
            </a: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, array[</a:t>
            </a:r>
            <a:r>
              <a:rPr lang="en-US" sz="2000" dirty="0" err="1" smtClean="0"/>
              <a:t>i</a:t>
            </a:r>
            <a:r>
              <a:rPr lang="en-US" sz="2000" dirty="0" smtClean="0"/>
              <a:t>]);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return </a:t>
            </a:r>
            <a:r>
              <a:rPr lang="en-US" sz="2000" dirty="0" err="1" smtClean="0"/>
              <a:t>r.get_index</a:t>
            </a:r>
            <a:r>
              <a:rPr lang="en-US" sz="2000" dirty="0" smtClean="0"/>
              <a:t>();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(TBB version on slide 41 of Arch’s talk)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Races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838200"/>
            <a:ext cx="8153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Clr>
                <a:schemeClr val="tx2"/>
              </a:buClr>
              <a:buFont typeface="Symbol" pitchFamily="18" charset="2"/>
              <a:buChar char=""/>
            </a:pPr>
            <a:r>
              <a:rPr lang="en-US" sz="2400" dirty="0" smtClean="0">
                <a:latin typeface="+mn-lt"/>
              </a:rPr>
              <a:t>Iterations of a </a:t>
            </a:r>
            <a:r>
              <a:rPr lang="en-US" sz="2400" dirty="0" smtClean="0">
                <a:solidFill>
                  <a:schemeClr val="tx2"/>
                </a:solidFill>
                <a:latin typeface="Lucida Sans Typewriter" pitchFamily="49" charset="0"/>
              </a:rPr>
              <a:t>cilk_for</a:t>
            </a:r>
            <a:r>
              <a:rPr lang="en-US" sz="2400" dirty="0" smtClean="0">
                <a:latin typeface="+mn-lt"/>
              </a:rPr>
              <a:t> should be independent.</a:t>
            </a:r>
          </a:p>
          <a:p>
            <a:pPr marL="280988" indent="-280988">
              <a:spcBef>
                <a:spcPts val="600"/>
              </a:spcBef>
              <a:buClr>
                <a:schemeClr val="tx2"/>
              </a:buClr>
              <a:buFont typeface="Symbol" pitchFamily="18" charset="2"/>
              <a:buChar char=""/>
            </a:pPr>
            <a:r>
              <a:rPr lang="en-US" sz="2400" dirty="0" smtClean="0">
                <a:latin typeface="+mn-lt"/>
              </a:rPr>
              <a:t>Between a </a:t>
            </a:r>
            <a:r>
              <a:rPr lang="en-US" sz="2400" dirty="0" smtClean="0">
                <a:solidFill>
                  <a:schemeClr val="tx2"/>
                </a:solidFill>
                <a:latin typeface="Lucida Sans Typewriter" pitchFamily="49" charset="0"/>
              </a:rPr>
              <a:t>cilk_spawn</a:t>
            </a:r>
            <a:r>
              <a:rPr lang="en-US" sz="2400" dirty="0" smtClean="0">
                <a:latin typeface="+mn-lt"/>
              </a:rPr>
              <a:t> and the corresponding </a:t>
            </a:r>
            <a:r>
              <a:rPr lang="en-US" sz="2400" dirty="0" smtClean="0">
                <a:solidFill>
                  <a:schemeClr val="tx2"/>
                </a:solidFill>
                <a:latin typeface="Lucida Sans Typewriter" pitchFamily="49" charset="0"/>
              </a:rPr>
              <a:t>cilk_sync</a:t>
            </a:r>
            <a:r>
              <a:rPr lang="en-US" sz="2400" dirty="0" smtClean="0">
                <a:latin typeface="+mn-lt"/>
              </a:rPr>
              <a:t>, the code of the spawned child should be independent</a:t>
            </a:r>
            <a:r>
              <a:rPr lang="en-US" sz="2400" dirty="0" smtClean="0">
                <a:latin typeface="Lucida Sans Unicode" pitchFamily="34" charset="0"/>
              </a:rPr>
              <a:t> of the code of the parent, including code executed by additional spawned or called children.</a:t>
            </a:r>
          </a:p>
          <a:p>
            <a:pPr marL="280988" lvl="1">
              <a:buClr>
                <a:srgbClr val="990033"/>
              </a:buClr>
            </a:pPr>
            <a:r>
              <a:rPr lang="en-US" sz="2400" i="1" dirty="0" smtClean="0">
                <a:solidFill>
                  <a:srgbClr val="990033"/>
                </a:solidFill>
                <a:latin typeface="Lucida Sans Unicode"/>
              </a:rPr>
              <a:t>Note: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 The arguments to a spawned function are evaluated in the parent before the spawn occurs.</a:t>
            </a:r>
          </a:p>
          <a:p>
            <a:pPr marL="280988" indent="-280988">
              <a:spcBef>
                <a:spcPts val="600"/>
              </a:spcBef>
              <a:buClr>
                <a:schemeClr val="tx2"/>
              </a:buClr>
              <a:buFont typeface="Symbol" pitchFamily="18" charset="2"/>
              <a:buChar char=""/>
            </a:pPr>
            <a:r>
              <a:rPr lang="en-US" sz="2400" dirty="0" smtClean="0">
                <a:latin typeface="+mn-lt"/>
              </a:rPr>
              <a:t>Machine word size matters.  Watch out for races in packed data structures: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800100" y="4800600"/>
            <a:ext cx="7543800" cy="1938992"/>
            <a:chOff x="1143000" y="4876800"/>
            <a:chExt cx="7543800" cy="1938992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143000" y="4999605"/>
              <a:ext cx="1905000" cy="1324051"/>
            </a:xfrm>
            <a:prstGeom prst="foldedCorner">
              <a:avLst>
                <a:gd name="adj" fmla="val 12500"/>
              </a:avLst>
            </a:prstGeom>
            <a:blipFill>
              <a:blip r:embed="rId3" cstate="print"/>
              <a:tile tx="0" ty="0" sx="100000" sy="100000" flip="none" algn="tl"/>
            </a:blipFill>
            <a:ln w="6477">
              <a:solidFill>
                <a:srgbClr val="B2B2B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6800" rIns="90000" bIns="46800" anchor="t" anchorCtr="0">
              <a:noAutofit/>
            </a:bodyPr>
            <a:lstStyle/>
            <a:p>
              <a:pPr lvl="0"/>
              <a:r>
                <a:rPr lang="en-US" sz="2000" dirty="0" err="1" smtClean="0">
                  <a:solidFill>
                    <a:srgbClr val="827F77"/>
                  </a:solidFill>
                  <a:latin typeface="Lucida Sans Typewriter" pitchFamily="49" charset="0"/>
                </a:rPr>
                <a:t>struct</a:t>
              </a:r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{</a:t>
              </a:r>
            </a:p>
            <a:p>
              <a:pPr lvl="0"/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    char a;</a:t>
              </a:r>
            </a:p>
            <a:p>
              <a:pPr lvl="0"/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    char b;</a:t>
              </a:r>
            </a:p>
            <a:p>
              <a:pPr lvl="0"/>
              <a:r>
                <a:rPr lang="en-US" sz="2000" dirty="0" smtClean="0">
                  <a:solidFill>
                    <a:srgbClr val="827F77"/>
                  </a:solidFill>
                  <a:latin typeface="Lucida Sans Typewriter" pitchFamily="49" charset="0"/>
                </a:rPr>
                <a:t>} x;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4876800"/>
              <a:ext cx="5334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Updating </a:t>
              </a:r>
              <a:r>
                <a:rPr lang="en-US" sz="2400" dirty="0" err="1" smtClean="0">
                  <a:solidFill>
                    <a:srgbClr val="000000"/>
                  </a:solidFill>
                  <a:latin typeface="Lucida Sans Typewriter" pitchFamily="49" charset="0"/>
                </a:rPr>
                <a:t>x.a</a:t>
              </a:r>
              <a:r>
                <a:rPr lang="en-US" sz="2400" dirty="0" smtClean="0">
                  <a:latin typeface="+mn-lt"/>
                </a:rPr>
                <a:t> and </a:t>
              </a:r>
              <a:r>
                <a:rPr lang="en-US" sz="2400" dirty="0" err="1" smtClean="0">
                  <a:solidFill>
                    <a:srgbClr val="000000"/>
                  </a:solidFill>
                  <a:latin typeface="Lucida Sans Typewriter" pitchFamily="49" charset="0"/>
                </a:rPr>
                <a:t>x.b</a:t>
              </a:r>
              <a:r>
                <a:rPr lang="en-US" sz="2400" dirty="0" smtClean="0">
                  <a:latin typeface="+mn-lt"/>
                </a:rPr>
                <a:t> in parallel may cause a race!  Nasty, because it may depend on the compiler optimization level.  (Safe on x86 and x86_64.)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err="1" smtClean="0">
                <a:solidFill>
                  <a:schemeClr val="bg2"/>
                </a:solidFill>
              </a:rPr>
              <a:t>screen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Race Detector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686800" cy="5148205"/>
          </a:xfrm>
        </p:spPr>
        <p:txBody>
          <a:bodyPr>
            <a:spAutoFit/>
          </a:bodyPr>
          <a:lstStyle/>
          <a:p>
            <a:pPr>
              <a:buClr>
                <a:schemeClr val="accent6"/>
              </a:buClr>
            </a:pPr>
            <a:r>
              <a:rPr lang="en-GB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If an ostensibly deterministic </a:t>
            </a:r>
            <a:r>
              <a:rPr lang="en-GB" sz="3200" dirty="0" smtClean="0">
                <a:solidFill>
                  <a:schemeClr val="accent6"/>
                </a:solidFill>
                <a:latin typeface="HandelGotDBol" pitchFamily="34" charset="0"/>
                <a:ea typeface="Arial Unicode MS" pitchFamily="34" charset="-128"/>
                <a:cs typeface="Arial Unicode MS" pitchFamily="34" charset="-128"/>
              </a:rPr>
              <a:t>Cilk++</a:t>
            </a:r>
            <a:r>
              <a:rPr lang="en-GB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program  run on a given input could possibly behave any differently than its serialization, the race detector is </a:t>
            </a:r>
            <a:r>
              <a:rPr lang="en-GB" dirty="0" smtClean="0">
                <a:solidFill>
                  <a:schemeClr val="tx2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guaranteed</a:t>
            </a:r>
            <a:r>
              <a:rPr lang="en-GB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to report and localize at least two accesses participating in the race.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Employs a </a:t>
            </a:r>
            <a:r>
              <a:rPr lang="en-US" dirty="0" smtClean="0">
                <a:solidFill>
                  <a:schemeClr val="tx2"/>
                </a:solidFill>
              </a:rPr>
              <a:t>regression-test</a:t>
            </a:r>
            <a:r>
              <a:rPr lang="en-US" dirty="0" smtClean="0"/>
              <a:t> methodology, where the programmer provides test inputs.</a:t>
            </a:r>
          </a:p>
          <a:p>
            <a:pPr>
              <a:buClr>
                <a:schemeClr val="accent6"/>
              </a:buClr>
            </a:pPr>
            <a:r>
              <a:rPr lang="en-US" dirty="0" smtClean="0">
                <a:solidFill>
                  <a:schemeClr val="tx2"/>
                </a:solidFill>
              </a:rPr>
              <a:t>Identifies</a:t>
            </a:r>
            <a:r>
              <a:rPr lang="en-US" dirty="0" smtClean="0"/>
              <a:t> filenames, lines, and variables involved in races, including stack traces.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Runs off the binary executable using </a:t>
            </a:r>
            <a:r>
              <a:rPr lang="en-US" dirty="0" smtClean="0">
                <a:solidFill>
                  <a:schemeClr val="tx2"/>
                </a:solidFill>
              </a:rPr>
              <a:t>dynamic instrumentation</a:t>
            </a:r>
            <a:r>
              <a:rPr lang="en-US" dirty="0" smtClean="0"/>
              <a:t>.  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Runs about </a:t>
            </a:r>
            <a:r>
              <a:rPr lang="en-US" dirty="0" smtClean="0">
                <a:solidFill>
                  <a:schemeClr val="tx2"/>
                </a:solidFill>
              </a:rPr>
              <a:t>20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times slower than real-time.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Cilk++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err="1" smtClean="0">
                <a:solidFill>
                  <a:schemeClr val="bg2"/>
                </a:solidFill>
              </a:rPr>
              <a:t>screen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</a:t>
            </a:r>
            <a:r>
              <a:rPr lang="en-US" sz="3200" i="1" dirty="0" smtClean="0"/>
              <a:t>theory</a:t>
            </a:r>
            <a:r>
              <a:rPr lang="en-US" sz="3200" dirty="0" smtClean="0"/>
              <a:t>, a race detector could be constructed to find races in any multithreaded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chemeClr val="accent6"/>
                </a:solidFill>
              </a:rPr>
              <a:t>but…</a:t>
            </a:r>
          </a:p>
          <a:p>
            <a:r>
              <a:rPr lang="en-US" sz="3200" dirty="0" smtClean="0"/>
              <a:t>Only a structured parallel programming environment with serial semantics like </a:t>
            </a:r>
            <a:r>
              <a:rPr lang="en-US" sz="3200" dirty="0" smtClean="0">
                <a:solidFill>
                  <a:schemeClr val="accent6"/>
                </a:solidFill>
              </a:rPr>
              <a:t>Cilk++</a:t>
            </a:r>
            <a:r>
              <a:rPr lang="en-US" sz="3200" dirty="0" smtClean="0"/>
              <a:t> allows race detection with </a:t>
            </a:r>
            <a:r>
              <a:rPr lang="en-US" sz="3200" dirty="0" smtClean="0">
                <a:solidFill>
                  <a:schemeClr val="accent6"/>
                </a:solidFill>
              </a:rPr>
              <a:t>bounded memory and time overhead</a:t>
            </a:r>
            <a:r>
              <a:rPr lang="en-US" sz="3200" dirty="0" smtClean="0"/>
              <a:t>, independent of the number of threads.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52400" y="914400"/>
            <a:ext cx="4343400" cy="2819400"/>
          </a:xfrm>
          <a:prstGeom prst="foldedCorner">
            <a:avLst>
              <a:gd name="adj" fmla="val 12500"/>
            </a:avLst>
          </a:prstGeom>
          <a:blipFill>
            <a:blip r:embed="rId3" cstate="print"/>
            <a:tile tx="0" ty="0" sx="100000" sy="100000" flip="none" algn="tl"/>
          </a:blipFill>
          <a:ln w="6477">
            <a:solidFill>
              <a:srgbClr val="B2B2B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46800" rIns="90000" bIns="46800" anchor="ctr" anchorCtr="1"/>
          <a:lstStyle/>
          <a:p>
            <a:pPr defTabSz="457200" eaLnBrk="0" hangingPunct="0">
              <a:lnSpc>
                <a:spcPct val="80000"/>
              </a:lnSpc>
              <a:buClr>
                <a:srgbClr val="FF3300"/>
              </a:buClr>
              <a:buSzPct val="100000"/>
              <a:buFont typeface="Lucida Sans Typewriter" pitchFamily="4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200" dirty="0">
              <a:solidFill>
                <a:srgbClr val="000000"/>
              </a:solidFill>
              <a:latin typeface="Lucida Sans Typewriter" pitchFamily="49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err="1" smtClean="0">
                <a:solidFill>
                  <a:schemeClr val="bg2"/>
                </a:solidFill>
              </a:rPr>
              <a:t>screen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Screen Shot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52799"/>
            <a:ext cx="6704076" cy="28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 Typewriter" pitchFamily="49" charset="0"/>
              </a:rPr>
              <a:t>void increment(</a:t>
            </a:r>
            <a:r>
              <a:rPr lang="en-US" dirty="0" err="1" smtClean="0">
                <a:latin typeface="Lucida Sans Typewriter" pitchFamily="49" charset="0"/>
              </a:rPr>
              <a:t>int</a:t>
            </a:r>
            <a:r>
              <a:rPr lang="en-US" dirty="0" smtClean="0">
                <a:latin typeface="Lucida Sans Typewriter" pitchFamily="49" charset="0"/>
              </a:rPr>
              <a:t>&amp; </a:t>
            </a:r>
            <a:r>
              <a:rPr lang="en-US" dirty="0" err="1" smtClean="0">
                <a:latin typeface="Lucida Sans Typewriter" pitchFamily="49" charset="0"/>
              </a:rPr>
              <a:t>i</a:t>
            </a:r>
            <a:r>
              <a:rPr lang="en-US" dirty="0" smtClean="0">
                <a:latin typeface="Lucida Sans Typewriter" pitchFamily="49" charset="0"/>
              </a:rPr>
              <a:t>) {</a:t>
            </a:r>
            <a:br>
              <a:rPr lang="en-US" dirty="0" smtClean="0">
                <a:latin typeface="Lucida Sans Typewriter" pitchFamily="49" charset="0"/>
              </a:rPr>
            </a:br>
            <a:r>
              <a:rPr lang="en-US" dirty="0" smtClean="0">
                <a:latin typeface="Lucida Sans Typewriter" pitchFamily="49" charset="0"/>
              </a:rPr>
              <a:t>  ++</a:t>
            </a:r>
            <a:r>
              <a:rPr lang="en-US" dirty="0" err="1" smtClean="0">
                <a:latin typeface="Lucida Sans Typewriter" pitchFamily="49" charset="0"/>
              </a:rPr>
              <a:t>i</a:t>
            </a:r>
            <a:r>
              <a:rPr lang="en-US" dirty="0" smtClean="0">
                <a:latin typeface="Lucida Sans Typewriter" pitchFamily="49" charset="0"/>
              </a:rPr>
              <a:t>;</a:t>
            </a:r>
            <a:br>
              <a:rPr lang="en-US" dirty="0" smtClean="0">
                <a:latin typeface="Lucida Sans Typewriter" pitchFamily="49" charset="0"/>
              </a:rPr>
            </a:br>
            <a:r>
              <a:rPr lang="en-US" dirty="0" smtClean="0">
                <a:latin typeface="Lucida Sans Typewriter" pitchFamily="49" charset="0"/>
              </a:rPr>
              <a:t>}</a:t>
            </a:r>
            <a:br>
              <a:rPr lang="en-US" dirty="0" smtClean="0">
                <a:latin typeface="Lucida Sans Typewriter" pitchFamily="49" charset="0"/>
              </a:rPr>
            </a:br>
            <a:r>
              <a:rPr lang="en-US" dirty="0" smtClean="0">
                <a:latin typeface="Lucida Sans Typewriter" pitchFamily="49" charset="0"/>
              </a:rPr>
              <a:t/>
            </a:r>
            <a:br>
              <a:rPr lang="en-US" dirty="0" smtClean="0">
                <a:latin typeface="Lucida Sans Typewriter" pitchFamily="49" charset="0"/>
              </a:rPr>
            </a:br>
            <a:r>
              <a:rPr lang="en-US" dirty="0" err="1" smtClean="0">
                <a:latin typeface="Lucida Sans Typewriter" pitchFamily="49" charset="0"/>
              </a:rPr>
              <a:t>int</a:t>
            </a:r>
            <a:r>
              <a:rPr lang="en-US" dirty="0" smtClean="0">
                <a:latin typeface="Lucida Sans Typewriter" pitchFamily="49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Lucida Sans Typewriter" pitchFamily="49" charset="0"/>
              </a:rPr>
              <a:t>cilk_main</a:t>
            </a:r>
            <a:r>
              <a:rPr lang="en-US" dirty="0" smtClean="0">
                <a:latin typeface="Lucida Sans Typewriter" pitchFamily="49" charset="0"/>
              </a:rPr>
              <a:t>() {</a:t>
            </a:r>
            <a:br>
              <a:rPr lang="en-US" dirty="0" smtClean="0">
                <a:latin typeface="Lucida Sans Typewriter" pitchFamily="49" charset="0"/>
              </a:rPr>
            </a:br>
            <a:r>
              <a:rPr lang="en-US" dirty="0" smtClean="0">
                <a:latin typeface="Lucida Sans Typewriter" pitchFamily="49" charset="0"/>
              </a:rPr>
              <a:t>  </a:t>
            </a:r>
            <a:r>
              <a:rPr lang="en-US" dirty="0" err="1" smtClean="0">
                <a:latin typeface="Lucida Sans Typewriter" pitchFamily="49" charset="0"/>
              </a:rPr>
              <a:t>int</a:t>
            </a:r>
            <a:r>
              <a:rPr lang="en-US" dirty="0" smtClean="0">
                <a:latin typeface="Lucida Sans Typewriter" pitchFamily="49" charset="0"/>
              </a:rPr>
              <a:t> x = 0;</a:t>
            </a:r>
          </a:p>
          <a:p>
            <a:r>
              <a:rPr lang="en-US" dirty="0" smtClean="0">
                <a:solidFill>
                  <a:schemeClr val="accent2"/>
                </a:solidFill>
                <a:latin typeface="Lucida Sans Typewriter" pitchFamily="49" charset="0"/>
              </a:rPr>
              <a:t>  cilk_spawn </a:t>
            </a:r>
            <a:r>
              <a:rPr lang="en-US" dirty="0" smtClean="0">
                <a:latin typeface="Lucida Sans Typewriter" pitchFamily="49" charset="0"/>
              </a:rPr>
              <a:t>increment(x);</a:t>
            </a:r>
          </a:p>
          <a:p>
            <a:r>
              <a:rPr lang="en-US" dirty="0" smtClean="0">
                <a:latin typeface="Lucida Sans Typewriter" pitchFamily="49" charset="0"/>
              </a:rPr>
              <a:t>  </a:t>
            </a:r>
            <a:r>
              <a:rPr lang="en-US" dirty="0" err="1" smtClean="0">
                <a:latin typeface="Lucida Sans Typewriter" pitchFamily="49" charset="0"/>
              </a:rPr>
              <a:t>int</a:t>
            </a:r>
            <a:r>
              <a:rPr lang="en-US" dirty="0" smtClean="0">
                <a:latin typeface="Lucida Sans Typewriter" pitchFamily="49" charset="0"/>
              </a:rPr>
              <a:t> y = x - 1;</a:t>
            </a:r>
            <a:br>
              <a:rPr lang="en-US" dirty="0" smtClean="0">
                <a:latin typeface="Lucida Sans Typewriter" pitchFamily="49" charset="0"/>
              </a:rPr>
            </a:br>
            <a:r>
              <a:rPr lang="en-US" dirty="0" smtClean="0">
                <a:latin typeface="Lucida Sans Typewriter" pitchFamily="49" charset="0"/>
              </a:rPr>
              <a:t>  return 0;</a:t>
            </a:r>
            <a:br>
              <a:rPr lang="en-US" dirty="0" smtClean="0">
                <a:latin typeface="Lucida Sans Typewriter" pitchFamily="49" charset="0"/>
              </a:rPr>
            </a:br>
            <a:r>
              <a:rPr lang="en-US" dirty="0" smtClean="0">
                <a:latin typeface="Lucida Sans Typewriter" pitchFamily="49" charset="0"/>
              </a:rPr>
              <a:t>}</a:t>
            </a:r>
            <a:endParaRPr lang="en-US" dirty="0">
              <a:latin typeface="Lucida Sans Typewriter" pitchFamily="49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800600" y="1143000"/>
            <a:ext cx="2971800" cy="762000"/>
          </a:xfrm>
          <a:prstGeom prst="wedgeRoundRectCallout">
            <a:avLst>
              <a:gd name="adj1" fmla="val -72650"/>
              <a:gd name="adj2" fmla="val 3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Address of variable that was accessed in parallel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867400" y="2590800"/>
            <a:ext cx="2133600" cy="609600"/>
          </a:xfrm>
          <a:prstGeom prst="wedgeRoundRectCallout">
            <a:avLst>
              <a:gd name="adj1" fmla="val -70182"/>
              <a:gd name="adj2" fmla="val 313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Location of “first” access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858000" y="3276600"/>
            <a:ext cx="2133600" cy="609600"/>
          </a:xfrm>
          <a:prstGeom prst="wedgeRoundRectCallout">
            <a:avLst>
              <a:gd name="adj1" fmla="val -111256"/>
              <a:gd name="adj2" fmla="val 2435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Location of “second” access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553200" y="5791200"/>
            <a:ext cx="2133600" cy="609600"/>
          </a:xfrm>
          <a:prstGeom prst="wedgeRoundRectCallout">
            <a:avLst>
              <a:gd name="adj1" fmla="val -66308"/>
              <a:gd name="adj2" fmla="val -113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Stack trace of “second” access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Cilk++ Tool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rgbClr val="0093D0"/>
                </a:solidFill>
              </a:rPr>
              <a:t>P</a:t>
            </a:r>
            <a:r>
              <a:rPr lang="en-US" sz="4800" dirty="0" smtClean="0"/>
              <a:t>arallel</a:t>
            </a:r>
          </a:p>
          <a:p>
            <a:pPr>
              <a:buNone/>
            </a:pPr>
            <a:r>
              <a:rPr lang="en-US" sz="4800" dirty="0" smtClean="0">
                <a:solidFill>
                  <a:srgbClr val="0093D0"/>
                </a:solidFill>
              </a:rPr>
              <a:t>A</a:t>
            </a:r>
            <a:r>
              <a:rPr lang="en-US" sz="4800" dirty="0" smtClean="0"/>
              <a:t>nd</a:t>
            </a:r>
          </a:p>
          <a:p>
            <a:pPr>
              <a:buNone/>
            </a:pPr>
            <a:r>
              <a:rPr lang="en-US" sz="4800" dirty="0" smtClean="0">
                <a:solidFill>
                  <a:srgbClr val="0093D0"/>
                </a:solidFill>
              </a:rPr>
              <a:t>D</a:t>
            </a:r>
            <a:r>
              <a:rPr lang="en-US" sz="4800" dirty="0" smtClean="0"/>
              <a:t>istributed systems,</a:t>
            </a:r>
          </a:p>
          <a:p>
            <a:pPr>
              <a:buNone/>
            </a:pPr>
            <a:r>
              <a:rPr lang="en-US" sz="4800" dirty="0" smtClean="0">
                <a:solidFill>
                  <a:srgbClr val="0093D0"/>
                </a:solidFill>
              </a:rPr>
              <a:t>T</a:t>
            </a:r>
            <a:r>
              <a:rPr lang="en-US" sz="4800" dirty="0" smtClean="0"/>
              <a:t>esting,</a:t>
            </a:r>
          </a:p>
          <a:p>
            <a:pPr>
              <a:buNone/>
            </a:pPr>
            <a:r>
              <a:rPr lang="en-US" sz="4800" dirty="0" smtClean="0">
                <a:solidFill>
                  <a:srgbClr val="0093D0"/>
                </a:solidFill>
              </a:rPr>
              <a:t>A</a:t>
            </a:r>
            <a:r>
              <a:rPr lang="en-US" sz="4800" dirty="0" smtClean="0"/>
              <a:t>nalysis, and</a:t>
            </a:r>
          </a:p>
          <a:p>
            <a:pPr>
              <a:buNone/>
            </a:pPr>
            <a:r>
              <a:rPr lang="en-US" sz="4800" dirty="0" smtClean="0">
                <a:solidFill>
                  <a:srgbClr val="0093D0"/>
                </a:solidFill>
              </a:rPr>
              <a:t>D</a:t>
            </a:r>
            <a:r>
              <a:rPr lang="en-US" sz="4800" dirty="0" smtClean="0"/>
              <a:t>ebugging</a:t>
            </a:r>
            <a:endParaRPr lang="en-US" sz="4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657600" y="609600"/>
            <a:ext cx="3581400" cy="1752600"/>
          </a:xfrm>
          <a:prstGeom prst="wedgeRoundRectCallout">
            <a:avLst>
              <a:gd name="adj1" fmla="val -70535"/>
              <a:gd name="adj2" fmla="val 10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The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93D0"/>
                </a:solidFill>
              </a:rPr>
              <a:t>Cilk++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language for shared-memory multiprocessing (i.e., </a:t>
            </a:r>
            <a:r>
              <a:rPr lang="en-US" sz="2400" b="1" dirty="0" err="1" smtClean="0">
                <a:solidFill>
                  <a:schemeClr val="bg1"/>
                </a:solidFill>
              </a:rPr>
              <a:t>multicore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105400" y="2209800"/>
            <a:ext cx="2438400" cy="1143000"/>
          </a:xfrm>
          <a:prstGeom prst="wedgeRoundRectCallout">
            <a:avLst>
              <a:gd name="adj1" fmla="val -85085"/>
              <a:gd name="adj2" fmla="val 33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93D0"/>
                </a:solidFill>
              </a:rPr>
              <a:t>Cilk++</a:t>
            </a:r>
            <a:r>
              <a:rPr lang="en-US" sz="2400" b="1" dirty="0" smtClean="0">
                <a:solidFill>
                  <a:schemeClr val="bg1"/>
                </a:solidFill>
              </a:rPr>
              <a:t> is not distributed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733800" y="3657600"/>
            <a:ext cx="4419600" cy="609600"/>
          </a:xfrm>
          <a:prstGeom prst="wedgeRoundRectCallout">
            <a:avLst>
              <a:gd name="adj1" fmla="val -59881"/>
              <a:gd name="adj2" fmla="val 16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93D0"/>
                </a:solidFill>
              </a:rPr>
              <a:t>Cilk</a:t>
            </a:r>
            <a:r>
              <a:rPr lang="en-US" sz="2400" b="1" dirty="0" err="1" smtClean="0">
                <a:solidFill>
                  <a:schemeClr val="bg2"/>
                </a:solidFill>
              </a:rPr>
              <a:t>screen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race detector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343400" y="5867400"/>
            <a:ext cx="4419600" cy="609600"/>
          </a:xfrm>
          <a:prstGeom prst="wedgeRoundRectCallout">
            <a:avLst>
              <a:gd name="adj1" fmla="val -55591"/>
              <a:gd name="adj2" fmla="val -435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93D0"/>
                </a:solidFill>
              </a:rPr>
              <a:t>Cilk</a:t>
            </a:r>
            <a:r>
              <a:rPr lang="en-US" sz="2400" b="1" dirty="0" err="1" smtClean="0">
                <a:solidFill>
                  <a:schemeClr val="bg2"/>
                </a:solidFill>
              </a:rPr>
              <a:t>screen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race detector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343400" y="4876800"/>
            <a:ext cx="4419600" cy="609600"/>
          </a:xfrm>
          <a:prstGeom prst="wedgeRoundRectCallout">
            <a:avLst>
              <a:gd name="adj1" fmla="val -71992"/>
              <a:gd name="adj2" fmla="val -41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93D0"/>
                </a:solidFill>
              </a:rPr>
              <a:t>Cilk</a:t>
            </a:r>
            <a:r>
              <a:rPr lang="en-US" sz="2400" b="1" dirty="0" err="1" smtClean="0">
                <a:solidFill>
                  <a:schemeClr val="bg2"/>
                </a:solidFill>
              </a:rPr>
              <a:t>view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scalability analyzer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1981200" y="2743200"/>
            <a:ext cx="914400" cy="914400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data race</a:t>
            </a:r>
            <a:r>
              <a:rPr lang="en-US" dirty="0" smtClean="0"/>
              <a:t> occurs when two parallel strands access the same memory location and at least one performs a write.</a:t>
            </a:r>
          </a:p>
          <a:p>
            <a:r>
              <a:rPr lang="en-US" dirty="0" smtClean="0"/>
              <a:t>Access need not be simultaneous for the race to be harmful.</a:t>
            </a:r>
          </a:p>
          <a:p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dirty="0" err="1" smtClean="0"/>
              <a:t>screen</a:t>
            </a:r>
            <a:r>
              <a:rPr lang="en-US" dirty="0" smtClean="0"/>
              <a:t> is guaranteed to find data races if the occur in a program execution.</a:t>
            </a:r>
          </a:p>
          <a:p>
            <a:r>
              <a:rPr lang="en-US" dirty="0" smtClean="0"/>
              <a:t>Non-local variables are the source of data races.</a:t>
            </a: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Cilk++</a:t>
            </a:r>
            <a:r>
              <a:rPr lang="en-US" dirty="0" smtClean="0">
                <a:solidFill>
                  <a:schemeClr val="accent6"/>
                </a:solidFill>
              </a:rPr>
              <a:t> hyperobjects</a:t>
            </a:r>
            <a:r>
              <a:rPr lang="en-US" dirty="0" smtClean="0"/>
              <a:t> can be used to eliminate many data races.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Cilk++ Syntax and Concepts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Races and Race Detection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Scalability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9169" y="16764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/>
                </a:solidFill>
                <a:latin typeface="HandelGotDBol"/>
              </a:rPr>
              <a:t>What Is Parallelism?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/>
                </a:solidFill>
                <a:latin typeface="HandelGotDBol"/>
              </a:rPr>
              <a:t>Scheduling Theory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chemeClr val="accent6"/>
                </a:solidFill>
                <a:latin typeface="HandelGotDBol"/>
              </a:rPr>
              <a:t>Cilk</a:t>
            </a:r>
            <a:r>
              <a:rPr lang="en-US" sz="4000" b="1" dirty="0" smtClean="0">
                <a:solidFill>
                  <a:schemeClr val="accent6"/>
                </a:solidFill>
                <a:latin typeface="HandelGotDBol"/>
              </a:rPr>
              <a:t>++ Runtime System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6"/>
                </a:solidFill>
                <a:latin typeface="HandelGotDBol"/>
              </a:rPr>
              <a:t>A Chess Lesson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975" y="1600200"/>
            <a:ext cx="1790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48400" y="4267200"/>
            <a:ext cx="2863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Lucida Sans Unicode" pitchFamily="34" charset="0"/>
              </a:rPr>
              <a:t>Gene M. Amdahl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04800" y="1295400"/>
            <a:ext cx="5638800" cy="2286000"/>
          </a:xfrm>
          <a:prstGeom prst="wedgeRoundRectCallout">
            <a:avLst>
              <a:gd name="adj1" fmla="val 73961"/>
              <a:gd name="adj2" fmla="val 27206"/>
              <a:gd name="adj3" fmla="val 16667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solidFill>
                  <a:srgbClr val="827F77"/>
                </a:solidFill>
                <a:cs typeface="Lucida Sans Unicode" pitchFamily="34" charset="0"/>
              </a:rPr>
              <a:t>If </a:t>
            </a:r>
            <a:r>
              <a:rPr lang="en-US" sz="2800" dirty="0" smtClean="0">
                <a:solidFill>
                  <a:srgbClr val="000000"/>
                </a:solidFill>
                <a:cs typeface="Lucida Sans Unicode" pitchFamily="34" charset="0"/>
              </a:rPr>
              <a:t>50%</a:t>
            </a:r>
            <a:r>
              <a:rPr lang="en-US" sz="2800" dirty="0" smtClean="0">
                <a:solidFill>
                  <a:srgbClr val="827F77"/>
                </a:solidFill>
                <a:cs typeface="Lucida Sans Unicode" pitchFamily="34" charset="0"/>
              </a:rPr>
              <a:t> of your application is parallel and </a:t>
            </a:r>
            <a:r>
              <a:rPr lang="en-US" sz="2800" dirty="0" smtClean="0">
                <a:solidFill>
                  <a:srgbClr val="000000"/>
                </a:solidFill>
                <a:cs typeface="Lucida Sans Unicode" pitchFamily="34" charset="0"/>
              </a:rPr>
              <a:t>50%</a:t>
            </a:r>
            <a:r>
              <a:rPr lang="en-US" sz="2800" dirty="0" smtClean="0">
                <a:solidFill>
                  <a:srgbClr val="827F77"/>
                </a:solidFill>
                <a:cs typeface="Lucida Sans Unicode" pitchFamily="34" charset="0"/>
              </a:rPr>
              <a:t> is serial, you can’t get more than a factor of </a:t>
            </a:r>
            <a:r>
              <a:rPr lang="en-US" sz="2800" dirty="0" smtClean="0">
                <a:solidFill>
                  <a:srgbClr val="000000"/>
                </a:solidFill>
                <a:cs typeface="Lucida Sans Unicode" pitchFamily="34" charset="0"/>
              </a:rPr>
              <a:t>2</a:t>
            </a:r>
            <a:r>
              <a:rPr lang="en-US" sz="2800" dirty="0" smtClean="0">
                <a:solidFill>
                  <a:srgbClr val="827F77"/>
                </a:solidFill>
                <a:cs typeface="Lucida Sans Unicode" pitchFamily="34" charset="0"/>
              </a:rPr>
              <a:t> speedup, no matter how many processors it runs on.*</a:t>
            </a:r>
            <a:endParaRPr lang="en-US" sz="2800" dirty="0">
              <a:solidFill>
                <a:srgbClr val="827F77"/>
              </a:solidFill>
              <a:cs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733800"/>
            <a:ext cx="571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*In general, if a fraction </a:t>
            </a:r>
            <a:r>
              <a:rPr lang="el-GR" sz="2000" dirty="0" smtClean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2000" dirty="0" smtClean="0">
                <a:latin typeface="+mn-lt"/>
              </a:rPr>
              <a:t> of an application can be run in parallel and the rest must run serially, the speedup is at most 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1/(1–</a:t>
            </a:r>
            <a:r>
              <a:rPr lang="el-GR" sz="2000" dirty="0" smtClean="0">
                <a:solidFill>
                  <a:srgbClr val="000000"/>
                </a:solidFill>
                <a:latin typeface="Lucida Sans Unicode"/>
              </a:rPr>
              <a:t>α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953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But, whose application can be decomposed into just a serial part and a parallel part?  For</a:t>
            </a:r>
            <a:r>
              <a:rPr lang="en-US" sz="2800" spc="-150" dirty="0" smtClean="0">
                <a:latin typeface="+mn-lt"/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my</a:t>
            </a:r>
            <a:r>
              <a:rPr lang="en-US" sz="2800" spc="3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application, what speedup should I expect?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3D0"/>
                </a:solidFill>
              </a:rPr>
              <a:t>Q:</a:t>
            </a:r>
            <a:r>
              <a:rPr lang="en-US" dirty="0" smtClean="0"/>
              <a:t> What does the performance of a program on 1 and 2 cores tell you about its expected performance on 16 or 64 cores?</a:t>
            </a:r>
          </a:p>
          <a:p>
            <a:r>
              <a:rPr lang="en-US" dirty="0" smtClean="0">
                <a:solidFill>
                  <a:srgbClr val="0093D0"/>
                </a:solidFill>
              </a:rPr>
              <a:t>A:</a:t>
            </a:r>
            <a:r>
              <a:rPr lang="en-US" dirty="0" smtClean="0"/>
              <a:t> Almost nothing</a:t>
            </a:r>
          </a:p>
          <a:p>
            <a:pPr lvl="1"/>
            <a:r>
              <a:rPr lang="en-US" dirty="0" smtClean="0"/>
              <a:t>Many parallel programs can’t exploit more than a few cores.</a:t>
            </a:r>
          </a:p>
          <a:p>
            <a:pPr lvl="1"/>
            <a:r>
              <a:rPr lang="en-US" dirty="0" smtClean="0"/>
              <a:t>To predict the scalability of a program to many cores, you need to know the amount of </a:t>
            </a:r>
            <a:r>
              <a:rPr lang="en-US" i="1" dirty="0" smtClean="0">
                <a:solidFill>
                  <a:srgbClr val="0093D0"/>
                </a:solidFill>
              </a:rPr>
              <a:t>parallelism</a:t>
            </a:r>
            <a:r>
              <a:rPr lang="en-US" dirty="0" smtClean="0"/>
              <a:t> exposed by the code.</a:t>
            </a:r>
          </a:p>
          <a:p>
            <a:pPr lvl="1"/>
            <a:r>
              <a:rPr lang="en-US" dirty="0" smtClean="0">
                <a:solidFill>
                  <a:srgbClr val="0093D0"/>
                </a:solidFill>
              </a:rPr>
              <a:t>Parallelism</a:t>
            </a:r>
            <a:r>
              <a:rPr lang="en-US" dirty="0" smtClean="0"/>
              <a:t> is not a “gut feel” metric, but a computable and measurable quantity.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ded Corner 67"/>
          <p:cNvSpPr/>
          <p:nvPr/>
        </p:nvSpPr>
        <p:spPr>
          <a:xfrm>
            <a:off x="152400" y="1295400"/>
            <a:ext cx="5486400" cy="3200400"/>
          </a:xfrm>
          <a:prstGeom prst="foldedCorner">
            <a:avLst/>
          </a:prstGeom>
          <a:blipFill>
            <a:blip r:embed="rId3" cstate="print"/>
            <a:tile tx="0" ty="0" sx="100000" sy="100000" flip="none" algn="tl"/>
          </a:blip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spcBef>
                <a:spcPct val="50000"/>
              </a:spcBef>
            </a:pPr>
            <a:endParaRPr lang="en-US" sz="2400" b="1" dirty="0" smtClean="0">
              <a:solidFill>
                <a:srgbClr val="FF00FF"/>
              </a:solidFill>
              <a:latin typeface="Lucida Sans Typewriter" pitchFamily="49" charset="0"/>
            </a:endParaRPr>
          </a:p>
          <a:p>
            <a:pPr lvl="0">
              <a:lnSpc>
                <a:spcPct val="80000"/>
              </a:lnSpc>
              <a:spcBef>
                <a:spcPct val="50000"/>
              </a:spcBef>
            </a:pPr>
            <a:r>
              <a:rPr lang="en-US" sz="2400" dirty="0" err="1" smtClean="0">
                <a:solidFill>
                  <a:srgbClr val="FF00FF"/>
                </a:solidFill>
                <a:latin typeface="Lucida Sans Typewriter" pitchFamily="49" charset="0"/>
              </a:rPr>
              <a:t>int</a:t>
            </a: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 fib (</a:t>
            </a:r>
            <a:r>
              <a:rPr lang="en-US" sz="2400" dirty="0" err="1" smtClean="0">
                <a:solidFill>
                  <a:srgbClr val="FF00FF"/>
                </a:solidFill>
                <a:latin typeface="Lucida Sans Typewriter" pitchFamily="49" charset="0"/>
              </a:rPr>
              <a:t>int</a:t>
            </a: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 n) {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  if (n&lt;2) return (n);</a:t>
            </a:r>
            <a:endParaRPr lang="en-US" sz="2400" dirty="0" smtClean="0">
              <a:solidFill>
                <a:srgbClr val="827F77"/>
              </a:solidFill>
              <a:latin typeface="Lucida Sans Typewriter" pitchFamily="49" charset="0"/>
            </a:endParaRP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827F77"/>
                </a:solidFill>
                <a:latin typeface="Lucida Sans Typewriter" pitchFamily="49" charset="0"/>
              </a:rPr>
              <a:t>  </a:t>
            </a: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else {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    </a:t>
            </a:r>
            <a:r>
              <a:rPr lang="en-US" sz="2400" dirty="0" err="1" smtClean="0">
                <a:solidFill>
                  <a:srgbClr val="FF00FF"/>
                </a:solidFill>
                <a:latin typeface="Lucida Sans Typewriter" pitchFamily="49" charset="0"/>
              </a:rPr>
              <a:t>int</a:t>
            </a: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Lucida Sans Typewriter" pitchFamily="49" charset="0"/>
              </a:rPr>
              <a:t>x,y</a:t>
            </a: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    x = </a:t>
            </a:r>
            <a:r>
              <a:rPr lang="en-US" sz="2400" dirty="0" smtClean="0">
                <a:solidFill>
                  <a:srgbClr val="990033"/>
                </a:solidFill>
                <a:latin typeface="Lucida Sans Typewriter" pitchFamily="49" charset="0"/>
              </a:rPr>
              <a:t>cilk_spawn</a:t>
            </a:r>
            <a:r>
              <a:rPr lang="en-US" sz="2400" dirty="0" smtClean="0">
                <a:solidFill>
                  <a:srgbClr val="FF00FF"/>
                </a:solidFill>
                <a:latin typeface="Lucida Sans Typewriter" pitchFamily="49" charset="0"/>
              </a:rPr>
              <a:t> fib(n-1);</a:t>
            </a:r>
            <a:endParaRPr lang="en-US" sz="2400" dirty="0" smtClean="0">
              <a:solidFill>
                <a:srgbClr val="827F77"/>
              </a:solidFill>
              <a:latin typeface="Lucida Sans Typewriter" pitchFamily="49" charset="0"/>
            </a:endParaRP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827F77"/>
                </a:solidFill>
                <a:latin typeface="Lucida Sans Typewriter" pitchFamily="49" charset="0"/>
              </a:rPr>
              <a:t>  </a:t>
            </a:r>
            <a:r>
              <a:rPr lang="en-US" sz="2400" dirty="0" smtClean="0">
                <a:solidFill>
                  <a:srgbClr val="92D050"/>
                </a:solidFill>
                <a:latin typeface="Lucida Sans Typewriter" pitchFamily="49" charset="0"/>
              </a:rPr>
              <a:t>  y = fib(n-2);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827F77"/>
                </a:solidFill>
                <a:latin typeface="Lucida Sans Typewriter" pitchFamily="49" charset="0"/>
              </a:rPr>
              <a:t>    </a:t>
            </a:r>
            <a:r>
              <a:rPr lang="en-US" sz="2400" dirty="0" smtClean="0">
                <a:solidFill>
                  <a:srgbClr val="990033"/>
                </a:solidFill>
                <a:latin typeface="Lucida Sans Typewriter" pitchFamily="49" charset="0"/>
              </a:rPr>
              <a:t>cilk_sync</a:t>
            </a:r>
            <a:r>
              <a:rPr lang="en-US" sz="2400" dirty="0" smtClean="0">
                <a:solidFill>
                  <a:srgbClr val="0093D0"/>
                </a:solidFill>
                <a:latin typeface="Lucida Sans Typewriter" pitchFamily="49" charset="0"/>
              </a:rPr>
              <a:t>;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827F77"/>
                </a:solidFill>
                <a:latin typeface="Lucida Sans Typewriter" pitchFamily="49" charset="0"/>
              </a:rPr>
              <a:t>    </a:t>
            </a:r>
            <a:r>
              <a:rPr lang="en-US" sz="2400" dirty="0" smtClean="0">
                <a:solidFill>
                  <a:srgbClr val="0093D0"/>
                </a:solidFill>
                <a:latin typeface="Lucida Sans Typewriter" pitchFamily="49" charset="0"/>
              </a:rPr>
              <a:t>return (</a:t>
            </a:r>
            <a:r>
              <a:rPr lang="en-US" sz="2400" dirty="0" err="1" smtClean="0">
                <a:solidFill>
                  <a:srgbClr val="0093D0"/>
                </a:solidFill>
                <a:latin typeface="Lucida Sans Typewriter" pitchFamily="49" charset="0"/>
              </a:rPr>
              <a:t>x+y</a:t>
            </a:r>
            <a:r>
              <a:rPr lang="en-US" sz="2400" dirty="0" smtClean="0">
                <a:solidFill>
                  <a:srgbClr val="0093D0"/>
                </a:solidFill>
                <a:latin typeface="Lucida Sans Typewriter" pitchFamily="49" charset="0"/>
              </a:rPr>
              <a:t>);</a:t>
            </a:r>
            <a:endParaRPr lang="en-US" sz="2400" dirty="0" smtClean="0">
              <a:solidFill>
                <a:srgbClr val="827F77"/>
              </a:solidFill>
              <a:latin typeface="Lucida Sans Typewriter" pitchFamily="49" charset="0"/>
            </a:endParaRP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827F77"/>
                </a:solidFill>
                <a:latin typeface="Lucida Sans Typewriter" pitchFamily="49" charset="0"/>
              </a:rPr>
              <a:t>  </a:t>
            </a:r>
            <a:r>
              <a:rPr lang="en-US" sz="2400" dirty="0" smtClean="0">
                <a:solidFill>
                  <a:srgbClr val="0093D0"/>
                </a:solidFill>
                <a:latin typeface="Lucida Sans Typewriter" pitchFamily="49" charset="0"/>
              </a:rPr>
              <a:t>}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>
                <a:solidFill>
                  <a:srgbClr val="0093D0"/>
                </a:solidFill>
                <a:latin typeface="Lucida Sans Typewriter" pitchFamily="49" charset="0"/>
              </a:rPr>
              <a:t>}</a:t>
            </a:r>
            <a:endParaRPr lang="en-US" sz="2400" dirty="0">
              <a:solidFill>
                <a:srgbClr val="827F77"/>
              </a:solidFill>
              <a:latin typeface="Lucida Sans Typewriter" pitchFamily="49" charset="0"/>
            </a:endParaRPr>
          </a:p>
        </p:txBody>
      </p:sp>
      <p:sp>
        <p:nvSpPr>
          <p:cNvPr id="489474" name="AutoShape 2"/>
          <p:cNvSpPr>
            <a:spLocks noChangeArrowheads="1"/>
          </p:cNvSpPr>
          <p:nvPr/>
        </p:nvSpPr>
        <p:spPr bwMode="auto">
          <a:xfrm>
            <a:off x="7620000" y="4648200"/>
            <a:ext cx="838200" cy="7794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75" name="AutoShape 3"/>
          <p:cNvSpPr>
            <a:spLocks noChangeArrowheads="1"/>
          </p:cNvSpPr>
          <p:nvPr/>
        </p:nvSpPr>
        <p:spPr bwMode="auto">
          <a:xfrm>
            <a:off x="6324600" y="4648200"/>
            <a:ext cx="838200" cy="779463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76" name="AutoShape 4"/>
          <p:cNvSpPr>
            <a:spLocks noChangeArrowheads="1"/>
          </p:cNvSpPr>
          <p:nvPr/>
        </p:nvSpPr>
        <p:spPr bwMode="auto">
          <a:xfrm>
            <a:off x="4953000" y="4648200"/>
            <a:ext cx="838200" cy="7794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77" name="AutoShape 5"/>
          <p:cNvSpPr>
            <a:spLocks noChangeArrowheads="1"/>
          </p:cNvSpPr>
          <p:nvPr/>
        </p:nvSpPr>
        <p:spPr bwMode="auto">
          <a:xfrm>
            <a:off x="3419475" y="5715000"/>
            <a:ext cx="914400" cy="762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78" name="AutoShape 6"/>
          <p:cNvSpPr>
            <a:spLocks noChangeArrowheads="1"/>
          </p:cNvSpPr>
          <p:nvPr/>
        </p:nvSpPr>
        <p:spPr bwMode="auto">
          <a:xfrm>
            <a:off x="2133600" y="5715000"/>
            <a:ext cx="914400" cy="76200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79" name="AutoShape 7"/>
          <p:cNvSpPr>
            <a:spLocks noChangeArrowheads="1"/>
          </p:cNvSpPr>
          <p:nvPr/>
        </p:nvSpPr>
        <p:spPr bwMode="auto">
          <a:xfrm>
            <a:off x="2286000" y="4648200"/>
            <a:ext cx="2286000" cy="779463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80" name="Oval 8"/>
          <p:cNvSpPr>
            <a:spLocks noChangeArrowheads="1"/>
          </p:cNvSpPr>
          <p:nvPr/>
        </p:nvSpPr>
        <p:spPr bwMode="auto">
          <a:xfrm>
            <a:off x="2552700" y="4792662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81" name="Oval 9"/>
          <p:cNvSpPr>
            <a:spLocks noChangeArrowheads="1"/>
          </p:cNvSpPr>
          <p:nvPr/>
        </p:nvSpPr>
        <p:spPr bwMode="auto">
          <a:xfrm>
            <a:off x="2352675" y="5829300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82" name="Oval 10"/>
          <p:cNvSpPr>
            <a:spLocks noChangeArrowheads="1"/>
          </p:cNvSpPr>
          <p:nvPr/>
        </p:nvSpPr>
        <p:spPr bwMode="auto">
          <a:xfrm>
            <a:off x="3238500" y="4792662"/>
            <a:ext cx="457200" cy="457200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483" name="AutoShape 11"/>
          <p:cNvCxnSpPr>
            <a:cxnSpLocks noChangeShapeType="1"/>
            <a:stCxn id="489480" idx="6"/>
            <a:endCxn id="489482" idx="2"/>
          </p:cNvCxnSpPr>
          <p:nvPr/>
        </p:nvCxnSpPr>
        <p:spPr bwMode="auto">
          <a:xfrm>
            <a:off x="3009900" y="5021262"/>
            <a:ext cx="228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484" name="AutoShape 12"/>
          <p:cNvCxnSpPr>
            <a:cxnSpLocks noChangeShapeType="1"/>
            <a:stCxn id="489480" idx="4"/>
            <a:endCxn id="489481" idx="0"/>
          </p:cNvCxnSpPr>
          <p:nvPr/>
        </p:nvCxnSpPr>
        <p:spPr bwMode="auto">
          <a:xfrm rot="5400000">
            <a:off x="2391569" y="5439569"/>
            <a:ext cx="579438" cy="200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485" name="Oval 13"/>
          <p:cNvSpPr>
            <a:spLocks noChangeArrowheads="1"/>
          </p:cNvSpPr>
          <p:nvPr/>
        </p:nvSpPr>
        <p:spPr bwMode="auto">
          <a:xfrm>
            <a:off x="3648075" y="5829300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486" name="AutoShape 14"/>
          <p:cNvCxnSpPr>
            <a:cxnSpLocks noChangeShapeType="1"/>
            <a:stCxn id="489482" idx="4"/>
            <a:endCxn id="489485" idx="1"/>
          </p:cNvCxnSpPr>
          <p:nvPr/>
        </p:nvCxnSpPr>
        <p:spPr bwMode="auto">
          <a:xfrm rot="16200000" flipH="1">
            <a:off x="3267869" y="5449093"/>
            <a:ext cx="646393" cy="2479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487" name="Oval 15"/>
          <p:cNvSpPr>
            <a:spLocks noChangeArrowheads="1"/>
          </p:cNvSpPr>
          <p:nvPr/>
        </p:nvSpPr>
        <p:spPr bwMode="auto">
          <a:xfrm>
            <a:off x="3924300" y="4800600"/>
            <a:ext cx="457200" cy="4572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489" name="AutoShape 17"/>
          <p:cNvCxnSpPr>
            <a:cxnSpLocks noChangeShapeType="1"/>
            <a:stCxn id="489481" idx="7"/>
            <a:endCxn id="489487" idx="3"/>
          </p:cNvCxnSpPr>
          <p:nvPr/>
        </p:nvCxnSpPr>
        <p:spPr bwMode="auto">
          <a:xfrm rot="5400000" flipH="1" flipV="1">
            <a:off x="3014382" y="4919383"/>
            <a:ext cx="705410" cy="124833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490" name="AutoShape 18"/>
          <p:cNvCxnSpPr>
            <a:cxnSpLocks noChangeShapeType="1"/>
            <a:stCxn id="489485" idx="0"/>
            <a:endCxn id="489487" idx="4"/>
          </p:cNvCxnSpPr>
          <p:nvPr/>
        </p:nvCxnSpPr>
        <p:spPr bwMode="auto">
          <a:xfrm rot="5400000" flipH="1" flipV="1">
            <a:off x="3729037" y="5405438"/>
            <a:ext cx="571500" cy="276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492" name="AutoShape 20"/>
          <p:cNvSpPr>
            <a:spLocks noChangeArrowheads="1"/>
          </p:cNvSpPr>
          <p:nvPr/>
        </p:nvSpPr>
        <p:spPr bwMode="auto">
          <a:xfrm>
            <a:off x="5715000" y="2514600"/>
            <a:ext cx="2286000" cy="779463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93" name="Oval 21"/>
          <p:cNvSpPr>
            <a:spLocks noChangeArrowheads="1"/>
          </p:cNvSpPr>
          <p:nvPr/>
        </p:nvSpPr>
        <p:spPr bwMode="auto">
          <a:xfrm>
            <a:off x="5943600" y="2674938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94" name="Oval 22"/>
          <p:cNvSpPr>
            <a:spLocks noChangeArrowheads="1"/>
          </p:cNvSpPr>
          <p:nvPr/>
        </p:nvSpPr>
        <p:spPr bwMode="auto">
          <a:xfrm>
            <a:off x="6629400" y="2674938"/>
            <a:ext cx="457200" cy="457200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495" name="AutoShape 23"/>
          <p:cNvCxnSpPr>
            <a:cxnSpLocks noChangeShapeType="1"/>
            <a:stCxn id="489493" idx="6"/>
            <a:endCxn id="489494" idx="2"/>
          </p:cNvCxnSpPr>
          <p:nvPr/>
        </p:nvCxnSpPr>
        <p:spPr bwMode="auto">
          <a:xfrm>
            <a:off x="6400800" y="2903538"/>
            <a:ext cx="228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496" name="AutoShape 24"/>
          <p:cNvSpPr>
            <a:spLocks noChangeArrowheads="1"/>
          </p:cNvSpPr>
          <p:nvPr/>
        </p:nvSpPr>
        <p:spPr bwMode="auto">
          <a:xfrm>
            <a:off x="3733800" y="3581400"/>
            <a:ext cx="2286000" cy="779463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497" name="Oval 25"/>
          <p:cNvSpPr>
            <a:spLocks noChangeArrowheads="1"/>
          </p:cNvSpPr>
          <p:nvPr/>
        </p:nvSpPr>
        <p:spPr bwMode="auto">
          <a:xfrm>
            <a:off x="4000500" y="3727449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498" name="AutoShape 26"/>
          <p:cNvCxnSpPr>
            <a:cxnSpLocks noChangeShapeType="1"/>
            <a:stCxn id="489493" idx="3"/>
            <a:endCxn id="489497" idx="7"/>
          </p:cNvCxnSpPr>
          <p:nvPr/>
        </p:nvCxnSpPr>
        <p:spPr bwMode="auto">
          <a:xfrm rot="5400000">
            <a:off x="4836040" y="2619888"/>
            <a:ext cx="729221" cy="16198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499" name="Oval 27"/>
          <p:cNvSpPr>
            <a:spLocks noChangeArrowheads="1"/>
          </p:cNvSpPr>
          <p:nvPr/>
        </p:nvSpPr>
        <p:spPr bwMode="auto">
          <a:xfrm>
            <a:off x="4686300" y="3727449"/>
            <a:ext cx="457200" cy="457200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500" name="AutoShape 28"/>
          <p:cNvCxnSpPr>
            <a:cxnSpLocks noChangeShapeType="1"/>
            <a:stCxn id="489497" idx="6"/>
            <a:endCxn id="489499" idx="2"/>
          </p:cNvCxnSpPr>
          <p:nvPr/>
        </p:nvCxnSpPr>
        <p:spPr bwMode="auto">
          <a:xfrm>
            <a:off x="4457700" y="3956049"/>
            <a:ext cx="228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501" name="AutoShape 29"/>
          <p:cNvSpPr>
            <a:spLocks noChangeArrowheads="1"/>
          </p:cNvSpPr>
          <p:nvPr/>
        </p:nvSpPr>
        <p:spPr bwMode="auto">
          <a:xfrm>
            <a:off x="6477000" y="3598863"/>
            <a:ext cx="2286000" cy="7794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502" name="Oval 30"/>
          <p:cNvSpPr>
            <a:spLocks noChangeArrowheads="1"/>
          </p:cNvSpPr>
          <p:nvPr/>
        </p:nvSpPr>
        <p:spPr bwMode="auto">
          <a:xfrm>
            <a:off x="6743700" y="3743324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503" name="AutoShape 31"/>
          <p:cNvCxnSpPr>
            <a:cxnSpLocks noChangeShapeType="1"/>
            <a:stCxn id="489494" idx="4"/>
            <a:endCxn id="489502" idx="0"/>
          </p:cNvCxnSpPr>
          <p:nvPr/>
        </p:nvCxnSpPr>
        <p:spPr bwMode="auto">
          <a:xfrm rot="16200000" flipH="1">
            <a:off x="6609557" y="3380581"/>
            <a:ext cx="611186" cy="114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504" name="AutoShape 32"/>
          <p:cNvCxnSpPr>
            <a:cxnSpLocks noChangeShapeType="1"/>
            <a:stCxn id="489497" idx="3"/>
            <a:endCxn id="489480" idx="7"/>
          </p:cNvCxnSpPr>
          <p:nvPr/>
        </p:nvCxnSpPr>
        <p:spPr bwMode="auto">
          <a:xfrm rot="5400000">
            <a:off x="3134239" y="3926400"/>
            <a:ext cx="741923" cy="11245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505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Model</a:t>
            </a:r>
            <a:endParaRPr lang="en-US" dirty="0"/>
          </a:p>
        </p:txBody>
      </p:sp>
      <p:sp>
        <p:nvSpPr>
          <p:cNvPr id="489506" name="Text Box 34"/>
          <p:cNvSpPr txBox="1">
            <a:spLocks noChangeArrowheads="1"/>
          </p:cNvSpPr>
          <p:nvPr/>
        </p:nvSpPr>
        <p:spPr bwMode="auto">
          <a:xfrm>
            <a:off x="4708525" y="5804559"/>
            <a:ext cx="4206876" cy="912590"/>
          </a:xfrm>
          <a:prstGeom prst="roundRect">
            <a:avLst/>
          </a:prstGeom>
          <a:solidFill>
            <a:schemeClr val="accent5"/>
          </a:solidFill>
          <a:ln w="22225">
            <a:solidFill>
              <a:schemeClr val="bg2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2800" i="1" dirty="0">
                <a:latin typeface="Lucida Sans Unicode" pitchFamily="34" charset="0"/>
              </a:rPr>
              <a:t>The </a:t>
            </a:r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</a:rPr>
              <a:t>computation dag</a:t>
            </a:r>
            <a:r>
              <a:rPr lang="en-US" sz="2800" i="1" dirty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i="1" dirty="0">
                <a:latin typeface="Lucida Sans Unicode" pitchFamily="34" charset="0"/>
              </a:rPr>
              <a:t>unfolds dynamically.</a:t>
            </a:r>
          </a:p>
        </p:txBody>
      </p:sp>
      <p:sp>
        <p:nvSpPr>
          <p:cNvPr id="489507" name="Oval 35"/>
          <p:cNvSpPr>
            <a:spLocks noChangeArrowheads="1"/>
          </p:cNvSpPr>
          <p:nvPr/>
        </p:nvSpPr>
        <p:spPr bwMode="auto">
          <a:xfrm>
            <a:off x="7429500" y="3743324"/>
            <a:ext cx="457200" cy="457200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508" name="AutoShape 36"/>
          <p:cNvCxnSpPr>
            <a:cxnSpLocks noChangeShapeType="1"/>
            <a:stCxn id="489502" idx="6"/>
            <a:endCxn id="489507" idx="2"/>
          </p:cNvCxnSpPr>
          <p:nvPr/>
        </p:nvCxnSpPr>
        <p:spPr bwMode="auto">
          <a:xfrm>
            <a:off x="7200900" y="3971924"/>
            <a:ext cx="228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509" name="Oval 37"/>
          <p:cNvSpPr>
            <a:spLocks noChangeArrowheads="1"/>
          </p:cNvSpPr>
          <p:nvPr/>
        </p:nvSpPr>
        <p:spPr bwMode="auto">
          <a:xfrm>
            <a:off x="5181600" y="4808538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510" name="Oval 38"/>
          <p:cNvSpPr>
            <a:spLocks noChangeArrowheads="1"/>
          </p:cNvSpPr>
          <p:nvPr/>
        </p:nvSpPr>
        <p:spPr bwMode="auto">
          <a:xfrm>
            <a:off x="6553200" y="4809331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511" name="AutoShape 39"/>
          <p:cNvCxnSpPr>
            <a:cxnSpLocks noChangeShapeType="1"/>
            <a:stCxn id="489499" idx="4"/>
            <a:endCxn id="489509" idx="1"/>
          </p:cNvCxnSpPr>
          <p:nvPr/>
        </p:nvCxnSpPr>
        <p:spPr bwMode="auto">
          <a:xfrm rot="16200000" flipH="1">
            <a:off x="4736305" y="4363243"/>
            <a:ext cx="690844" cy="3336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512" name="AutoShape 40"/>
          <p:cNvCxnSpPr>
            <a:cxnSpLocks noChangeShapeType="1"/>
            <a:stCxn id="489502" idx="4"/>
            <a:endCxn id="489510" idx="0"/>
          </p:cNvCxnSpPr>
          <p:nvPr/>
        </p:nvCxnSpPr>
        <p:spPr bwMode="auto">
          <a:xfrm rot="5400000">
            <a:off x="6572647" y="4409677"/>
            <a:ext cx="608807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513" name="Oval 41"/>
          <p:cNvSpPr>
            <a:spLocks noChangeArrowheads="1"/>
          </p:cNvSpPr>
          <p:nvPr/>
        </p:nvSpPr>
        <p:spPr bwMode="auto">
          <a:xfrm>
            <a:off x="5372100" y="3727449"/>
            <a:ext cx="457200" cy="4572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89515" name="Oval 43"/>
          <p:cNvSpPr>
            <a:spLocks noChangeArrowheads="1"/>
          </p:cNvSpPr>
          <p:nvPr/>
        </p:nvSpPr>
        <p:spPr bwMode="auto">
          <a:xfrm>
            <a:off x="7810500" y="4810125"/>
            <a:ext cx="457200" cy="457200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516" name="AutoShape 44"/>
          <p:cNvCxnSpPr>
            <a:cxnSpLocks noChangeShapeType="1"/>
            <a:stCxn id="489487" idx="7"/>
            <a:endCxn id="489513" idx="3"/>
          </p:cNvCxnSpPr>
          <p:nvPr/>
        </p:nvCxnSpPr>
        <p:spPr bwMode="auto">
          <a:xfrm rot="5400000" flipH="1" flipV="1">
            <a:off x="4501870" y="3930370"/>
            <a:ext cx="749861" cy="11245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517" name="AutoShape 45"/>
          <p:cNvCxnSpPr>
            <a:cxnSpLocks noChangeShapeType="1"/>
            <a:stCxn id="489509" idx="0"/>
            <a:endCxn id="489513" idx="4"/>
          </p:cNvCxnSpPr>
          <p:nvPr/>
        </p:nvCxnSpPr>
        <p:spPr bwMode="auto">
          <a:xfrm rot="5400000" flipH="1" flipV="1">
            <a:off x="5193506" y="4401344"/>
            <a:ext cx="623889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518" name="AutoShape 46"/>
          <p:cNvCxnSpPr>
            <a:cxnSpLocks noChangeShapeType="1"/>
            <a:stCxn id="489507" idx="4"/>
            <a:endCxn id="489515" idx="1"/>
          </p:cNvCxnSpPr>
          <p:nvPr/>
        </p:nvCxnSpPr>
        <p:spPr bwMode="auto">
          <a:xfrm rot="16200000" flipH="1">
            <a:off x="7429499" y="4429124"/>
            <a:ext cx="676556" cy="2193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519" name="Oval 47"/>
          <p:cNvSpPr>
            <a:spLocks noChangeArrowheads="1"/>
          </p:cNvSpPr>
          <p:nvPr/>
        </p:nvSpPr>
        <p:spPr bwMode="auto">
          <a:xfrm>
            <a:off x="8115300" y="3743324"/>
            <a:ext cx="457200" cy="4572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521" name="AutoShape 49"/>
          <p:cNvCxnSpPr>
            <a:cxnSpLocks noChangeShapeType="1"/>
            <a:stCxn id="489510" idx="7"/>
            <a:endCxn id="489519" idx="3"/>
          </p:cNvCxnSpPr>
          <p:nvPr/>
        </p:nvCxnSpPr>
        <p:spPr bwMode="auto">
          <a:xfrm rot="5400000" flipH="1" flipV="1">
            <a:off x="7191492" y="3885523"/>
            <a:ext cx="742717" cy="12388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522" name="AutoShape 50"/>
          <p:cNvCxnSpPr>
            <a:cxnSpLocks noChangeShapeType="1"/>
            <a:stCxn id="489515" idx="0"/>
            <a:endCxn id="489519" idx="4"/>
          </p:cNvCxnSpPr>
          <p:nvPr/>
        </p:nvCxnSpPr>
        <p:spPr bwMode="auto">
          <a:xfrm rot="5400000" flipH="1" flipV="1">
            <a:off x="7886700" y="4352925"/>
            <a:ext cx="609601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523" name="Oval 51"/>
          <p:cNvSpPr>
            <a:spLocks noChangeArrowheads="1"/>
          </p:cNvSpPr>
          <p:nvPr/>
        </p:nvSpPr>
        <p:spPr bwMode="auto">
          <a:xfrm>
            <a:off x="7315200" y="2674938"/>
            <a:ext cx="457200" cy="4572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89525" name="AutoShape 53"/>
          <p:cNvCxnSpPr>
            <a:cxnSpLocks noChangeShapeType="1"/>
            <a:stCxn id="489513" idx="7"/>
            <a:endCxn id="489523" idx="3"/>
          </p:cNvCxnSpPr>
          <p:nvPr/>
        </p:nvCxnSpPr>
        <p:spPr bwMode="auto">
          <a:xfrm rot="5400000" flipH="1" flipV="1">
            <a:off x="6207640" y="2619889"/>
            <a:ext cx="729221" cy="16198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89526" name="AutoShape 54"/>
          <p:cNvCxnSpPr>
            <a:cxnSpLocks noChangeShapeType="1"/>
            <a:stCxn id="489519" idx="0"/>
            <a:endCxn id="489523" idx="5"/>
          </p:cNvCxnSpPr>
          <p:nvPr/>
        </p:nvCxnSpPr>
        <p:spPr bwMode="auto">
          <a:xfrm rot="16200000" flipV="1">
            <a:off x="7685603" y="3085026"/>
            <a:ext cx="678141" cy="6384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89527" name="Text Box 55"/>
          <p:cNvSpPr txBox="1">
            <a:spLocks noChangeArrowheads="1"/>
          </p:cNvSpPr>
          <p:nvPr/>
        </p:nvSpPr>
        <p:spPr bwMode="auto">
          <a:xfrm>
            <a:off x="6172200" y="1295400"/>
            <a:ext cx="1891865" cy="89255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Lucida Sans Unicode" pitchFamily="34" charset="0"/>
              </a:rPr>
              <a:t>Example:</a:t>
            </a: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</a:rPr>
              <a:t/>
            </a:r>
            <a:br>
              <a:rPr lang="en-US" sz="2800" dirty="0" smtClean="0">
                <a:latin typeface="Lucida Sans Unicode" pitchFamily="34" charset="0"/>
              </a:rPr>
            </a:br>
            <a:r>
              <a:rPr lang="en-US" sz="2400" b="1" dirty="0" smtClean="0">
                <a:solidFill>
                  <a:schemeClr val="accent6"/>
                </a:solidFill>
                <a:latin typeface="Lucida Sans Typewriter" pitchFamily="49" charset="0"/>
              </a:rPr>
              <a:t>fib(4</a:t>
            </a:r>
            <a:r>
              <a:rPr lang="en-US" sz="2400" b="1" dirty="0">
                <a:solidFill>
                  <a:schemeClr val="accent6"/>
                </a:solidFill>
                <a:latin typeface="Lucida Sans Typewriter" pitchFamily="49" charset="0"/>
              </a:rPr>
              <a:t>)</a:t>
            </a:r>
            <a:endParaRPr lang="en-US" sz="2800" b="1" dirty="0">
              <a:solidFill>
                <a:schemeClr val="accent6"/>
              </a:solidFill>
              <a:latin typeface="Lucida Sans Typewriter" pitchFamily="49" charset="0"/>
            </a:endParaRPr>
          </a:p>
        </p:txBody>
      </p:sp>
      <p:sp>
        <p:nvSpPr>
          <p:cNvPr id="489528" name="Text Box 56"/>
          <p:cNvSpPr txBox="1">
            <a:spLocks noChangeArrowheads="1"/>
          </p:cNvSpPr>
          <p:nvPr/>
        </p:nvSpPr>
        <p:spPr bwMode="auto">
          <a:xfrm>
            <a:off x="0" y="5009448"/>
            <a:ext cx="2133600" cy="80329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</a:rPr>
              <a:t>“Processor oblivious”</a:t>
            </a:r>
            <a:endParaRPr lang="en-US" sz="2800" b="1" i="1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sp>
        <p:nvSpPr>
          <p:cNvPr id="489530" name="Text Box 58"/>
          <p:cNvSpPr txBox="1">
            <a:spLocks noChangeArrowheads="1"/>
          </p:cNvSpPr>
          <p:nvPr/>
        </p:nvSpPr>
        <p:spPr bwMode="auto">
          <a:xfrm>
            <a:off x="5715000" y="25146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4</a:t>
            </a:r>
          </a:p>
        </p:txBody>
      </p:sp>
      <p:sp>
        <p:nvSpPr>
          <p:cNvPr id="489531" name="Text Box 59"/>
          <p:cNvSpPr txBox="1">
            <a:spLocks noChangeArrowheads="1"/>
          </p:cNvSpPr>
          <p:nvPr/>
        </p:nvSpPr>
        <p:spPr bwMode="auto">
          <a:xfrm>
            <a:off x="3733800" y="35814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3</a:t>
            </a:r>
          </a:p>
        </p:txBody>
      </p:sp>
      <p:sp>
        <p:nvSpPr>
          <p:cNvPr id="489532" name="Text Box 60"/>
          <p:cNvSpPr txBox="1">
            <a:spLocks noChangeArrowheads="1"/>
          </p:cNvSpPr>
          <p:nvPr/>
        </p:nvSpPr>
        <p:spPr bwMode="auto">
          <a:xfrm>
            <a:off x="2286000" y="46482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2</a:t>
            </a:r>
          </a:p>
        </p:txBody>
      </p:sp>
      <p:sp>
        <p:nvSpPr>
          <p:cNvPr id="489533" name="Text Box 61"/>
          <p:cNvSpPr txBox="1">
            <a:spLocks noChangeArrowheads="1"/>
          </p:cNvSpPr>
          <p:nvPr/>
        </p:nvSpPr>
        <p:spPr bwMode="auto">
          <a:xfrm>
            <a:off x="6477000" y="3598863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2</a:t>
            </a:r>
          </a:p>
        </p:txBody>
      </p:sp>
      <p:sp>
        <p:nvSpPr>
          <p:cNvPr id="489534" name="Text Box 62"/>
          <p:cNvSpPr txBox="1">
            <a:spLocks noChangeArrowheads="1"/>
          </p:cNvSpPr>
          <p:nvPr/>
        </p:nvSpPr>
        <p:spPr bwMode="auto">
          <a:xfrm>
            <a:off x="2133600" y="57150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1</a:t>
            </a:r>
          </a:p>
        </p:txBody>
      </p:sp>
      <p:sp>
        <p:nvSpPr>
          <p:cNvPr id="489535" name="Text Box 63"/>
          <p:cNvSpPr txBox="1">
            <a:spLocks noChangeArrowheads="1"/>
          </p:cNvSpPr>
          <p:nvPr/>
        </p:nvSpPr>
        <p:spPr bwMode="auto">
          <a:xfrm>
            <a:off x="4953000" y="46482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1</a:t>
            </a:r>
          </a:p>
        </p:txBody>
      </p:sp>
      <p:sp>
        <p:nvSpPr>
          <p:cNvPr id="489536" name="Text Box 64"/>
          <p:cNvSpPr txBox="1">
            <a:spLocks noChangeArrowheads="1"/>
          </p:cNvSpPr>
          <p:nvPr/>
        </p:nvSpPr>
        <p:spPr bwMode="auto">
          <a:xfrm>
            <a:off x="6324600" y="46482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1</a:t>
            </a:r>
          </a:p>
        </p:txBody>
      </p:sp>
      <p:sp>
        <p:nvSpPr>
          <p:cNvPr id="489537" name="Text Box 65"/>
          <p:cNvSpPr txBox="1">
            <a:spLocks noChangeArrowheads="1"/>
          </p:cNvSpPr>
          <p:nvPr/>
        </p:nvSpPr>
        <p:spPr bwMode="auto">
          <a:xfrm>
            <a:off x="7620000" y="46482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0</a:t>
            </a:r>
          </a:p>
        </p:txBody>
      </p:sp>
      <p:sp>
        <p:nvSpPr>
          <p:cNvPr id="489538" name="Text Box 66"/>
          <p:cNvSpPr txBox="1">
            <a:spLocks noChangeArrowheads="1"/>
          </p:cNvSpPr>
          <p:nvPr/>
        </p:nvSpPr>
        <p:spPr bwMode="auto">
          <a:xfrm>
            <a:off x="3419475" y="5715000"/>
            <a:ext cx="295275" cy="3231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73152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Lucida Sans Typewriter" pitchFamily="49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8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8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8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8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8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8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8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8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5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5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 animBg="1"/>
      <p:bldP spid="489475" grpId="0" animBg="1"/>
      <p:bldP spid="489476" grpId="0" animBg="1"/>
      <p:bldP spid="489477" grpId="0" animBg="1"/>
      <p:bldP spid="489478" grpId="0" animBg="1"/>
      <p:bldP spid="489479" grpId="0" animBg="1"/>
      <p:bldP spid="489480" grpId="0" animBg="1"/>
      <p:bldP spid="489481" grpId="0" animBg="1"/>
      <p:bldP spid="489482" grpId="0" animBg="1"/>
      <p:bldP spid="489485" grpId="0" animBg="1"/>
      <p:bldP spid="489487" grpId="0" animBg="1"/>
      <p:bldP spid="489492" grpId="0" animBg="1"/>
      <p:bldP spid="489493" grpId="0" animBg="1"/>
      <p:bldP spid="489494" grpId="0" animBg="1"/>
      <p:bldP spid="489496" grpId="0" animBg="1"/>
      <p:bldP spid="489497" grpId="0" animBg="1"/>
      <p:bldP spid="489499" grpId="0" animBg="1"/>
      <p:bldP spid="489501" grpId="0" animBg="1"/>
      <p:bldP spid="489502" grpId="0" animBg="1"/>
      <p:bldP spid="489506" grpId="0" animBg="1"/>
      <p:bldP spid="489507" grpId="0" animBg="1"/>
      <p:bldP spid="489509" grpId="0" animBg="1"/>
      <p:bldP spid="489510" grpId="0" animBg="1"/>
      <p:bldP spid="489513" grpId="0" animBg="1"/>
      <p:bldP spid="489515" grpId="0" animBg="1"/>
      <p:bldP spid="489519" grpId="0" animBg="1"/>
      <p:bldP spid="489523" grpId="0" animBg="1"/>
      <p:bldP spid="489527" grpId="0"/>
      <p:bldP spid="489527" grpId="1"/>
      <p:bldP spid="489528" grpId="0"/>
      <p:bldP spid="489528" grpId="1"/>
      <p:bldP spid="489530" grpId="0"/>
      <p:bldP spid="489531" grpId="0"/>
      <p:bldP spid="489532" grpId="0"/>
      <p:bldP spid="489533" grpId="0"/>
      <p:bldP spid="489534" grpId="0"/>
      <p:bldP spid="489535" grpId="0"/>
      <p:bldP spid="489536" grpId="0"/>
      <p:bldP spid="489537" grpId="0"/>
      <p:bldP spid="4895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90" name="AutoShape 70"/>
          <p:cNvSpPr>
            <a:spLocks noChangeArrowheads="1"/>
          </p:cNvSpPr>
          <p:nvPr/>
        </p:nvSpPr>
        <p:spPr bwMode="auto">
          <a:xfrm>
            <a:off x="5893238" y="2465265"/>
            <a:ext cx="549166" cy="51089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1" name="AutoShape 71"/>
          <p:cNvSpPr>
            <a:spLocks noChangeArrowheads="1"/>
          </p:cNvSpPr>
          <p:nvPr/>
        </p:nvSpPr>
        <p:spPr bwMode="auto">
          <a:xfrm>
            <a:off x="5044528" y="2465265"/>
            <a:ext cx="549166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2" name="AutoShape 72"/>
          <p:cNvSpPr>
            <a:spLocks noChangeArrowheads="1"/>
          </p:cNvSpPr>
          <p:nvPr/>
        </p:nvSpPr>
        <p:spPr bwMode="auto">
          <a:xfrm>
            <a:off x="4145893" y="2465265"/>
            <a:ext cx="549166" cy="51089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3" name="AutoShape 73"/>
          <p:cNvSpPr>
            <a:spLocks noChangeArrowheads="1"/>
          </p:cNvSpPr>
          <p:nvPr/>
        </p:nvSpPr>
        <p:spPr bwMode="auto">
          <a:xfrm>
            <a:off x="3141170" y="3164498"/>
            <a:ext cx="599090" cy="49945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4" name="AutoShape 74"/>
          <p:cNvSpPr>
            <a:spLocks noChangeArrowheads="1"/>
          </p:cNvSpPr>
          <p:nvPr/>
        </p:nvSpPr>
        <p:spPr bwMode="auto">
          <a:xfrm>
            <a:off x="2298700" y="3164498"/>
            <a:ext cx="599090" cy="49945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5" name="AutoShape 75"/>
          <p:cNvSpPr>
            <a:spLocks noChangeArrowheads="1"/>
          </p:cNvSpPr>
          <p:nvPr/>
        </p:nvSpPr>
        <p:spPr bwMode="auto">
          <a:xfrm>
            <a:off x="2398548" y="2465265"/>
            <a:ext cx="1497724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6" name="Oval 76"/>
          <p:cNvSpPr>
            <a:spLocks noChangeArrowheads="1"/>
          </p:cNvSpPr>
          <p:nvPr/>
        </p:nvSpPr>
        <p:spPr bwMode="auto">
          <a:xfrm>
            <a:off x="2548321" y="2570358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7" name="Oval 77"/>
          <p:cNvSpPr>
            <a:spLocks noChangeArrowheads="1"/>
          </p:cNvSpPr>
          <p:nvPr/>
        </p:nvSpPr>
        <p:spPr bwMode="auto">
          <a:xfrm>
            <a:off x="2442232" y="3239416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5998" name="Oval 78"/>
          <p:cNvSpPr>
            <a:spLocks noChangeArrowheads="1"/>
          </p:cNvSpPr>
          <p:nvPr/>
        </p:nvSpPr>
        <p:spPr bwMode="auto">
          <a:xfrm>
            <a:off x="2997638" y="2570358"/>
            <a:ext cx="299545" cy="299671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5999" name="AutoShape 79"/>
          <p:cNvCxnSpPr>
            <a:cxnSpLocks noChangeShapeType="1"/>
            <a:stCxn id="465996" idx="6"/>
            <a:endCxn id="465998" idx="2"/>
          </p:cNvCxnSpPr>
          <p:nvPr/>
        </p:nvCxnSpPr>
        <p:spPr bwMode="auto">
          <a:xfrm>
            <a:off x="2847866" y="2720194"/>
            <a:ext cx="14977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00" name="AutoShape 80"/>
          <p:cNvCxnSpPr>
            <a:cxnSpLocks noChangeShapeType="1"/>
            <a:stCxn id="465996" idx="4"/>
            <a:endCxn id="465997" idx="0"/>
          </p:cNvCxnSpPr>
          <p:nvPr/>
        </p:nvCxnSpPr>
        <p:spPr bwMode="auto">
          <a:xfrm flipH="1">
            <a:off x="2592004" y="2870030"/>
            <a:ext cx="106089" cy="3693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01" name="Oval 81"/>
          <p:cNvSpPr>
            <a:spLocks noChangeArrowheads="1"/>
          </p:cNvSpPr>
          <p:nvPr/>
        </p:nvSpPr>
        <p:spPr bwMode="auto">
          <a:xfrm>
            <a:off x="3290942" y="3239416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02" name="AutoShape 82"/>
          <p:cNvCxnSpPr>
            <a:cxnSpLocks noChangeShapeType="1"/>
            <a:stCxn id="465998" idx="4"/>
            <a:endCxn id="466001" idx="1"/>
          </p:cNvCxnSpPr>
          <p:nvPr/>
        </p:nvCxnSpPr>
        <p:spPr bwMode="auto">
          <a:xfrm>
            <a:off x="3147410" y="2870030"/>
            <a:ext cx="187216" cy="413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03" name="Oval 83"/>
          <p:cNvSpPr>
            <a:spLocks noChangeArrowheads="1"/>
          </p:cNvSpPr>
          <p:nvPr/>
        </p:nvSpPr>
        <p:spPr bwMode="auto">
          <a:xfrm>
            <a:off x="3446955" y="2570358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05" name="AutoShape 85"/>
          <p:cNvCxnSpPr>
            <a:cxnSpLocks noChangeShapeType="1"/>
            <a:stCxn id="465997" idx="7"/>
            <a:endCxn id="466003" idx="3"/>
          </p:cNvCxnSpPr>
          <p:nvPr/>
        </p:nvCxnSpPr>
        <p:spPr bwMode="auto">
          <a:xfrm flipV="1">
            <a:off x="2698093" y="2826328"/>
            <a:ext cx="792546" cy="45679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06" name="AutoShape 86"/>
          <p:cNvCxnSpPr>
            <a:cxnSpLocks noChangeShapeType="1"/>
            <a:stCxn id="466001" idx="0"/>
            <a:endCxn id="466003" idx="4"/>
          </p:cNvCxnSpPr>
          <p:nvPr/>
        </p:nvCxnSpPr>
        <p:spPr bwMode="auto">
          <a:xfrm flipV="1">
            <a:off x="3440715" y="2870030"/>
            <a:ext cx="156013" cy="3693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07" name="AutoShape 87"/>
          <p:cNvSpPr>
            <a:spLocks noChangeArrowheads="1"/>
          </p:cNvSpPr>
          <p:nvPr/>
        </p:nvSpPr>
        <p:spPr bwMode="auto">
          <a:xfrm>
            <a:off x="4645134" y="1066800"/>
            <a:ext cx="1497724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6008" name="Oval 88"/>
          <p:cNvSpPr>
            <a:spLocks noChangeArrowheads="1"/>
          </p:cNvSpPr>
          <p:nvPr/>
        </p:nvSpPr>
        <p:spPr bwMode="auto">
          <a:xfrm>
            <a:off x="4794907" y="1171893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6009" name="Oval 89"/>
          <p:cNvSpPr>
            <a:spLocks noChangeArrowheads="1"/>
          </p:cNvSpPr>
          <p:nvPr/>
        </p:nvSpPr>
        <p:spPr bwMode="auto">
          <a:xfrm>
            <a:off x="5244224" y="1171893"/>
            <a:ext cx="299545" cy="299671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10" name="AutoShape 90"/>
          <p:cNvCxnSpPr>
            <a:cxnSpLocks noChangeShapeType="1"/>
            <a:stCxn id="466008" idx="6"/>
            <a:endCxn id="466009" idx="2"/>
          </p:cNvCxnSpPr>
          <p:nvPr/>
        </p:nvCxnSpPr>
        <p:spPr bwMode="auto">
          <a:xfrm>
            <a:off x="5094452" y="1321729"/>
            <a:ext cx="14977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11" name="AutoShape 91"/>
          <p:cNvSpPr>
            <a:spLocks noChangeArrowheads="1"/>
          </p:cNvSpPr>
          <p:nvPr/>
        </p:nvSpPr>
        <p:spPr bwMode="auto">
          <a:xfrm>
            <a:off x="3347107" y="1766033"/>
            <a:ext cx="1497724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6012" name="Oval 92"/>
          <p:cNvSpPr>
            <a:spLocks noChangeArrowheads="1"/>
          </p:cNvSpPr>
          <p:nvPr/>
        </p:nvSpPr>
        <p:spPr bwMode="auto">
          <a:xfrm>
            <a:off x="3496879" y="1872166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13" name="AutoShape 93"/>
          <p:cNvCxnSpPr>
            <a:cxnSpLocks noChangeShapeType="1"/>
            <a:stCxn id="466008" idx="3"/>
            <a:endCxn id="466012" idx="7"/>
          </p:cNvCxnSpPr>
          <p:nvPr/>
        </p:nvCxnSpPr>
        <p:spPr bwMode="auto">
          <a:xfrm flipH="1">
            <a:off x="3752741" y="1427862"/>
            <a:ext cx="1085850" cy="4880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14" name="Oval 94"/>
          <p:cNvSpPr>
            <a:spLocks noChangeArrowheads="1"/>
          </p:cNvSpPr>
          <p:nvPr/>
        </p:nvSpPr>
        <p:spPr bwMode="auto">
          <a:xfrm>
            <a:off x="3946197" y="1872166"/>
            <a:ext cx="299545" cy="299671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15" name="AutoShape 95"/>
          <p:cNvCxnSpPr>
            <a:cxnSpLocks noChangeShapeType="1"/>
            <a:stCxn id="466012" idx="6"/>
            <a:endCxn id="466014" idx="2"/>
          </p:cNvCxnSpPr>
          <p:nvPr/>
        </p:nvCxnSpPr>
        <p:spPr bwMode="auto">
          <a:xfrm>
            <a:off x="3796424" y="2022002"/>
            <a:ext cx="14977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16" name="AutoShape 96"/>
          <p:cNvSpPr>
            <a:spLocks noChangeArrowheads="1"/>
          </p:cNvSpPr>
          <p:nvPr/>
        </p:nvSpPr>
        <p:spPr bwMode="auto">
          <a:xfrm>
            <a:off x="5144376" y="1777478"/>
            <a:ext cx="1497724" cy="51089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6017" name="Oval 97"/>
          <p:cNvSpPr>
            <a:spLocks noChangeArrowheads="1"/>
          </p:cNvSpPr>
          <p:nvPr/>
        </p:nvSpPr>
        <p:spPr bwMode="auto">
          <a:xfrm>
            <a:off x="5294148" y="1882571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18" name="AutoShape 98"/>
          <p:cNvCxnSpPr>
            <a:cxnSpLocks noChangeShapeType="1"/>
            <a:stCxn id="466009" idx="4"/>
            <a:endCxn id="466017" idx="0"/>
          </p:cNvCxnSpPr>
          <p:nvPr/>
        </p:nvCxnSpPr>
        <p:spPr bwMode="auto">
          <a:xfrm>
            <a:off x="5393997" y="1471564"/>
            <a:ext cx="49924" cy="41100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19" name="AutoShape 99"/>
          <p:cNvCxnSpPr>
            <a:cxnSpLocks noChangeShapeType="1"/>
            <a:stCxn id="466012" idx="3"/>
            <a:endCxn id="465996" idx="7"/>
          </p:cNvCxnSpPr>
          <p:nvPr/>
        </p:nvCxnSpPr>
        <p:spPr bwMode="auto">
          <a:xfrm flipH="1">
            <a:off x="2804182" y="2128135"/>
            <a:ext cx="736381" cy="485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20" name="Oval 100"/>
          <p:cNvSpPr>
            <a:spLocks noChangeArrowheads="1"/>
          </p:cNvSpPr>
          <p:nvPr/>
        </p:nvSpPr>
        <p:spPr bwMode="auto">
          <a:xfrm>
            <a:off x="5743466" y="1882571"/>
            <a:ext cx="299545" cy="299671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21" name="AutoShape 101"/>
          <p:cNvCxnSpPr>
            <a:cxnSpLocks noChangeShapeType="1"/>
            <a:stCxn id="466017" idx="6"/>
            <a:endCxn id="466020" idx="2"/>
          </p:cNvCxnSpPr>
          <p:nvPr/>
        </p:nvCxnSpPr>
        <p:spPr bwMode="auto">
          <a:xfrm>
            <a:off x="5593693" y="2032407"/>
            <a:ext cx="14977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22" name="Oval 102"/>
          <p:cNvSpPr>
            <a:spLocks noChangeArrowheads="1"/>
          </p:cNvSpPr>
          <p:nvPr/>
        </p:nvSpPr>
        <p:spPr bwMode="auto">
          <a:xfrm>
            <a:off x="4270703" y="2570358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6023" name="Oval 103"/>
          <p:cNvSpPr>
            <a:spLocks noChangeArrowheads="1"/>
          </p:cNvSpPr>
          <p:nvPr/>
        </p:nvSpPr>
        <p:spPr bwMode="auto">
          <a:xfrm>
            <a:off x="5169338" y="2571399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24" name="AutoShape 104"/>
          <p:cNvCxnSpPr>
            <a:cxnSpLocks noChangeShapeType="1"/>
            <a:stCxn id="466014" idx="4"/>
            <a:endCxn id="466022" idx="1"/>
          </p:cNvCxnSpPr>
          <p:nvPr/>
        </p:nvCxnSpPr>
        <p:spPr bwMode="auto">
          <a:xfrm>
            <a:off x="4095969" y="2171837"/>
            <a:ext cx="218418" cy="44222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25" name="AutoShape 105"/>
          <p:cNvCxnSpPr>
            <a:cxnSpLocks noChangeShapeType="1"/>
            <a:stCxn id="466017" idx="4"/>
            <a:endCxn id="466023" idx="0"/>
          </p:cNvCxnSpPr>
          <p:nvPr/>
        </p:nvCxnSpPr>
        <p:spPr bwMode="auto">
          <a:xfrm flipH="1">
            <a:off x="5319110" y="2182243"/>
            <a:ext cx="124810" cy="3891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26" name="Oval 106"/>
          <p:cNvSpPr>
            <a:spLocks noChangeArrowheads="1"/>
          </p:cNvSpPr>
          <p:nvPr/>
        </p:nvSpPr>
        <p:spPr bwMode="auto">
          <a:xfrm>
            <a:off x="4395514" y="1872166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466028" name="Oval 108"/>
          <p:cNvSpPr>
            <a:spLocks noChangeArrowheads="1"/>
          </p:cNvSpPr>
          <p:nvPr/>
        </p:nvSpPr>
        <p:spPr bwMode="auto">
          <a:xfrm>
            <a:off x="6018048" y="2571399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29" name="AutoShape 109"/>
          <p:cNvCxnSpPr>
            <a:cxnSpLocks noChangeShapeType="1"/>
            <a:stCxn id="466003" idx="7"/>
            <a:endCxn id="466026" idx="3"/>
          </p:cNvCxnSpPr>
          <p:nvPr/>
        </p:nvCxnSpPr>
        <p:spPr bwMode="auto">
          <a:xfrm flipV="1">
            <a:off x="3702816" y="2128135"/>
            <a:ext cx="736381" cy="485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30" name="AutoShape 110"/>
          <p:cNvCxnSpPr>
            <a:cxnSpLocks noChangeShapeType="1"/>
            <a:stCxn id="466022" idx="0"/>
            <a:endCxn id="466026" idx="4"/>
          </p:cNvCxnSpPr>
          <p:nvPr/>
        </p:nvCxnSpPr>
        <p:spPr bwMode="auto">
          <a:xfrm flipV="1">
            <a:off x="4420476" y="2171837"/>
            <a:ext cx="124810" cy="39852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31" name="AutoShape 111"/>
          <p:cNvCxnSpPr>
            <a:cxnSpLocks noChangeShapeType="1"/>
            <a:stCxn id="466020" idx="4"/>
            <a:endCxn id="466028" idx="1"/>
          </p:cNvCxnSpPr>
          <p:nvPr/>
        </p:nvCxnSpPr>
        <p:spPr bwMode="auto">
          <a:xfrm>
            <a:off x="5893238" y="2182243"/>
            <a:ext cx="168494" cy="4328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32" name="Oval 112"/>
          <p:cNvSpPr>
            <a:spLocks noChangeArrowheads="1"/>
          </p:cNvSpPr>
          <p:nvPr/>
        </p:nvSpPr>
        <p:spPr bwMode="auto">
          <a:xfrm>
            <a:off x="6192783" y="1882571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34" name="AutoShape 114"/>
          <p:cNvCxnSpPr>
            <a:cxnSpLocks noChangeShapeType="1"/>
            <a:stCxn id="466023" idx="7"/>
            <a:endCxn id="466032" idx="3"/>
          </p:cNvCxnSpPr>
          <p:nvPr/>
        </p:nvCxnSpPr>
        <p:spPr bwMode="auto">
          <a:xfrm flipV="1">
            <a:off x="5425199" y="2138541"/>
            <a:ext cx="811267" cy="47656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35" name="AutoShape 115"/>
          <p:cNvCxnSpPr>
            <a:cxnSpLocks noChangeShapeType="1"/>
            <a:stCxn id="466028" idx="0"/>
            <a:endCxn id="466032" idx="4"/>
          </p:cNvCxnSpPr>
          <p:nvPr/>
        </p:nvCxnSpPr>
        <p:spPr bwMode="auto">
          <a:xfrm flipV="1">
            <a:off x="6167821" y="2182243"/>
            <a:ext cx="174734" cy="3891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6036" name="Oval 116"/>
          <p:cNvSpPr>
            <a:spLocks noChangeArrowheads="1"/>
          </p:cNvSpPr>
          <p:nvPr/>
        </p:nvSpPr>
        <p:spPr bwMode="auto">
          <a:xfrm>
            <a:off x="5693541" y="1171893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466038" name="AutoShape 118"/>
          <p:cNvCxnSpPr>
            <a:cxnSpLocks noChangeShapeType="1"/>
            <a:stCxn id="466026" idx="7"/>
            <a:endCxn id="466036" idx="3"/>
          </p:cNvCxnSpPr>
          <p:nvPr/>
        </p:nvCxnSpPr>
        <p:spPr bwMode="auto">
          <a:xfrm flipV="1">
            <a:off x="4651375" y="1427862"/>
            <a:ext cx="1085850" cy="4880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466039" name="AutoShape 119"/>
          <p:cNvCxnSpPr>
            <a:cxnSpLocks noChangeShapeType="1"/>
            <a:stCxn id="466032" idx="0"/>
            <a:endCxn id="466036" idx="5"/>
          </p:cNvCxnSpPr>
          <p:nvPr/>
        </p:nvCxnSpPr>
        <p:spPr bwMode="auto">
          <a:xfrm flipH="1" flipV="1">
            <a:off x="5949403" y="1427862"/>
            <a:ext cx="393153" cy="45470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659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Computation Dag</a:t>
            </a:r>
            <a:endParaRPr lang="en-US" sz="4400" dirty="0"/>
          </a:p>
        </p:txBody>
      </p:sp>
      <p:sp>
        <p:nvSpPr>
          <p:cNvPr id="465973" name="Text Box 53"/>
          <p:cNvSpPr txBox="1">
            <a:spLocks noChangeArrowheads="1"/>
          </p:cNvSpPr>
          <p:nvPr/>
        </p:nvSpPr>
        <p:spPr bwMode="auto">
          <a:xfrm>
            <a:off x="115888" y="3733800"/>
            <a:ext cx="8926512" cy="290848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 smtClean="0">
                <a:latin typeface="Lucida Sans Unicode" pitchFamily="34" charset="0"/>
              </a:rPr>
              <a:t>A parallel instruction stream is a dag </a:t>
            </a:r>
            <a:r>
              <a:rPr lang="en-US" sz="2400" dirty="0">
                <a:solidFill>
                  <a:srgbClr val="002060"/>
                </a:solidFill>
                <a:latin typeface="Lucida Sans Unicode" pitchFamily="34" charset="0"/>
              </a:rPr>
              <a:t>G = (V, </a:t>
            </a:r>
            <a:r>
              <a:rPr lang="en-US" sz="2400" dirty="0" smtClean="0">
                <a:solidFill>
                  <a:srgbClr val="002060"/>
                </a:solidFill>
                <a:latin typeface="Lucida Sans Unicode" pitchFamily="34" charset="0"/>
              </a:rPr>
              <a:t>E )</a:t>
            </a:r>
            <a:r>
              <a:rPr lang="en-US" sz="2400" dirty="0" smtClean="0">
                <a:latin typeface="Lucida Sans Unicode" pitchFamily="34" charset="0"/>
              </a:rPr>
              <a:t>.</a:t>
            </a:r>
            <a:endParaRPr lang="en-US" sz="2400" dirty="0">
              <a:latin typeface="Lucida Sans Unicode" pitchFamily="34" charset="0"/>
            </a:endParaRPr>
          </a:p>
          <a:p>
            <a:pPr marL="231775" indent="-231775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>
                <a:latin typeface="Lucida Sans Unicode" pitchFamily="34" charset="0"/>
              </a:rPr>
              <a:t>Each vertex </a:t>
            </a:r>
            <a:r>
              <a:rPr lang="en-US" sz="2400" dirty="0">
                <a:solidFill>
                  <a:srgbClr val="002060"/>
                </a:solidFill>
                <a:latin typeface="Lucida Sans Unicode" pitchFamily="34" charset="0"/>
              </a:rPr>
              <a:t>v </a:t>
            </a:r>
            <a:r>
              <a:rPr lang="en-US" sz="240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∈</a:t>
            </a:r>
            <a:r>
              <a:rPr lang="en-US" sz="2400" dirty="0" smtClean="0">
                <a:solidFill>
                  <a:srgbClr val="002060"/>
                </a:solidFill>
                <a:latin typeface="Lucida Sans Unicode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Lucida Sans Unicode" pitchFamily="34" charset="0"/>
              </a:rPr>
              <a:t>V </a:t>
            </a:r>
            <a:r>
              <a:rPr lang="en-US" sz="2400" dirty="0" smtClean="0">
                <a:latin typeface="Lucida Sans Unicode" pitchFamily="34" charset="0"/>
              </a:rPr>
              <a:t>is </a:t>
            </a:r>
            <a:r>
              <a:rPr lang="en-US" sz="2400" dirty="0">
                <a:latin typeface="Lucida Sans Unicode" pitchFamily="34" charset="0"/>
              </a:rPr>
              <a:t>a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strand</a:t>
            </a:r>
            <a:r>
              <a:rPr lang="en-US" sz="2400" b="1" i="1" spc="-300" dirty="0" smtClean="0">
                <a:solidFill>
                  <a:schemeClr val="accent2"/>
                </a:solidFill>
                <a:latin typeface="Lucida Sans Unicode" pitchFamily="34" charset="0"/>
              </a:rPr>
              <a:t> </a:t>
            </a:r>
            <a:r>
              <a:rPr lang="en-US" sz="2400" dirty="0" smtClean="0">
                <a:latin typeface="Lucida Sans Unicode" pitchFamily="34" charset="0"/>
              </a:rPr>
              <a:t>: a sequence </a:t>
            </a:r>
            <a:r>
              <a:rPr lang="en-US" sz="2400" dirty="0">
                <a:latin typeface="Lucida Sans Unicode" pitchFamily="34" charset="0"/>
              </a:rPr>
              <a:t>of </a:t>
            </a:r>
            <a:r>
              <a:rPr lang="en-US" sz="2400" dirty="0" smtClean="0">
                <a:latin typeface="Lucida Sans Unicode" pitchFamily="34" charset="0"/>
              </a:rPr>
              <a:t>instructions </a:t>
            </a:r>
            <a:r>
              <a:rPr lang="en-US" sz="2400" dirty="0">
                <a:latin typeface="Lucida Sans Unicode" pitchFamily="34" charset="0"/>
              </a:rPr>
              <a:t>not containing </a:t>
            </a:r>
            <a:r>
              <a:rPr lang="en-US" sz="2400" dirty="0" smtClean="0">
                <a:latin typeface="Lucida Sans Unicode" pitchFamily="34" charset="0"/>
              </a:rPr>
              <a:t>a call, spawn, sync, or return (or thrown exception).</a:t>
            </a:r>
            <a:endParaRPr lang="en-US" sz="2400" dirty="0">
              <a:latin typeface="Lucida Sans Unicode" pitchFamily="34" charset="0"/>
            </a:endParaRPr>
          </a:p>
          <a:p>
            <a:pPr marL="231775" indent="-231775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 smtClean="0">
                <a:latin typeface="Lucida Sans Unicode" pitchFamily="34" charset="0"/>
              </a:rPr>
              <a:t>An edge </a:t>
            </a:r>
            <a:r>
              <a:rPr lang="en-US" sz="2400" dirty="0">
                <a:solidFill>
                  <a:srgbClr val="002060"/>
                </a:solidFill>
                <a:latin typeface="Lucida Sans Unicode" pitchFamily="34" charset="0"/>
              </a:rPr>
              <a:t>e </a:t>
            </a:r>
            <a:r>
              <a:rPr lang="en-US" sz="2400" dirty="0" smtClean="0">
                <a:solidFill>
                  <a:srgbClr val="002060"/>
                </a:solidFill>
                <a:latin typeface="Lucida Sans Unicode"/>
              </a:rPr>
              <a:t>∈</a:t>
            </a:r>
            <a:r>
              <a:rPr lang="en-US" sz="2400" dirty="0" smtClean="0">
                <a:solidFill>
                  <a:srgbClr val="002060"/>
                </a:solidFill>
                <a:latin typeface="Lucida Sans Unicode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Lucida Sans Unicode" pitchFamily="34" charset="0"/>
              </a:rPr>
              <a:t>E</a:t>
            </a:r>
            <a:r>
              <a:rPr lang="en-US" sz="2400" dirty="0">
                <a:latin typeface="Lucida Sans Unicode" pitchFamily="34" charset="0"/>
              </a:rPr>
              <a:t> is </a:t>
            </a:r>
            <a:r>
              <a:rPr lang="en-US" sz="2400" dirty="0" smtClean="0">
                <a:latin typeface="Lucida Sans Unicode" pitchFamily="34" charset="0"/>
              </a:rPr>
              <a:t>a </a:t>
            </a:r>
            <a:r>
              <a:rPr lang="en-US" sz="2400" b="1" i="1" dirty="0" smtClean="0">
                <a:solidFill>
                  <a:schemeClr val="accent2"/>
                </a:solidFill>
                <a:latin typeface="Lucida Sans Unicode" pitchFamily="34" charset="0"/>
              </a:rPr>
              <a:t>spawn</a:t>
            </a:r>
            <a:r>
              <a:rPr lang="en-US" sz="2400" dirty="0" smtClean="0">
                <a:latin typeface="Lucida Sans Unicode" pitchFamily="34" charset="0"/>
              </a:rPr>
              <a:t>,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call</a:t>
            </a:r>
            <a:r>
              <a:rPr lang="en-US" sz="2400" dirty="0" smtClean="0">
                <a:latin typeface="Lucida Sans Unicode" pitchFamily="34" charset="0"/>
              </a:rPr>
              <a:t>,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return</a:t>
            </a:r>
            <a:r>
              <a:rPr lang="en-US" sz="2400" dirty="0" smtClean="0">
                <a:latin typeface="Lucida Sans Unicode" pitchFamily="34" charset="0"/>
              </a:rPr>
              <a:t>, or</a:t>
            </a:r>
            <a:r>
              <a:rPr lang="en-US" sz="2400" spc="-300" dirty="0" smtClean="0">
                <a:latin typeface="Lucida Sans Unicode" pitchFamily="34" charset="0"/>
              </a:rPr>
              <a:t> </a:t>
            </a:r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continue</a:t>
            </a:r>
            <a:r>
              <a:rPr lang="en-US" sz="2400" spc="300" dirty="0">
                <a:latin typeface="Lucida Sans Unicode" pitchFamily="34" charset="0"/>
              </a:rPr>
              <a:t> </a:t>
            </a:r>
            <a:r>
              <a:rPr lang="en-US" sz="2400" dirty="0">
                <a:latin typeface="Lucida Sans Unicode" pitchFamily="34" charset="0"/>
              </a:rPr>
              <a:t>edge</a:t>
            </a:r>
            <a:r>
              <a:rPr lang="en-US" sz="2400" dirty="0" smtClean="0">
                <a:latin typeface="Lucida Sans Unicode" pitchFamily="34" charset="0"/>
              </a:rPr>
              <a:t>.</a:t>
            </a:r>
          </a:p>
          <a:p>
            <a:pPr marL="231775" indent="-231775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en-US" sz="2400" dirty="0" smtClean="0">
                <a:latin typeface="Lucida Sans Unicode" pitchFamily="34" charset="0"/>
              </a:rPr>
              <a:t>Loop parallelism (</a:t>
            </a:r>
            <a:r>
              <a:rPr lang="en-US" sz="2400" dirty="0" smtClean="0">
                <a:solidFill>
                  <a:schemeClr val="tx2"/>
                </a:solidFill>
                <a:latin typeface="Lucida Sans Typewriter" pitchFamily="49" charset="0"/>
              </a:rPr>
              <a:t>cilk_for</a:t>
            </a:r>
            <a:r>
              <a:rPr lang="en-US" sz="2400" dirty="0" smtClean="0">
                <a:latin typeface="Lucida Sans Unicode" pitchFamily="34" charset="0"/>
              </a:rPr>
              <a:t>) is converted to spawns and syncs using recursive divide-and-conquer.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465978" name="Text Box 58"/>
          <p:cNvSpPr txBox="1">
            <a:spLocks noChangeArrowheads="1"/>
          </p:cNvSpPr>
          <p:nvPr/>
        </p:nvSpPr>
        <p:spPr bwMode="auto">
          <a:xfrm>
            <a:off x="-76200" y="2644775"/>
            <a:ext cx="2025650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spawn edge</a:t>
            </a:r>
          </a:p>
        </p:txBody>
      </p:sp>
      <p:sp>
        <p:nvSpPr>
          <p:cNvPr id="465979" name="Text Box 59"/>
          <p:cNvSpPr txBox="1">
            <a:spLocks noChangeArrowheads="1"/>
          </p:cNvSpPr>
          <p:nvPr/>
        </p:nvSpPr>
        <p:spPr bwMode="auto">
          <a:xfrm>
            <a:off x="7023100" y="2449513"/>
            <a:ext cx="1933543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return edge</a:t>
            </a:r>
          </a:p>
        </p:txBody>
      </p:sp>
      <p:sp>
        <p:nvSpPr>
          <p:cNvPr id="465980" name="Text Box 60"/>
          <p:cNvSpPr txBox="1">
            <a:spLocks noChangeArrowheads="1"/>
          </p:cNvSpPr>
          <p:nvPr/>
        </p:nvSpPr>
        <p:spPr bwMode="auto">
          <a:xfrm>
            <a:off x="153988" y="1900535"/>
            <a:ext cx="2314576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continue edge</a:t>
            </a:r>
          </a:p>
        </p:txBody>
      </p:sp>
      <p:sp>
        <p:nvSpPr>
          <p:cNvPr id="465981" name="Text Box 61"/>
          <p:cNvSpPr txBox="1">
            <a:spLocks noChangeArrowheads="1"/>
          </p:cNvSpPr>
          <p:nvPr/>
        </p:nvSpPr>
        <p:spPr bwMode="auto">
          <a:xfrm>
            <a:off x="1568450" y="1119188"/>
            <a:ext cx="2438400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initial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strand</a:t>
            </a:r>
            <a:endParaRPr lang="en-US" sz="2400" b="1" i="1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sp>
        <p:nvSpPr>
          <p:cNvPr id="465982" name="Text Box 62"/>
          <p:cNvSpPr txBox="1">
            <a:spLocks noChangeArrowheads="1"/>
          </p:cNvSpPr>
          <p:nvPr/>
        </p:nvSpPr>
        <p:spPr bwMode="auto">
          <a:xfrm>
            <a:off x="6564314" y="1119188"/>
            <a:ext cx="1938336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latin typeface="Lucida Sans Unicode" pitchFamily="34" charset="0"/>
              </a:rPr>
              <a:t>f</a:t>
            </a:r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inal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strand</a:t>
            </a:r>
            <a:endParaRPr lang="en-US" sz="2400" b="1" i="1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cxnSp>
        <p:nvCxnSpPr>
          <p:cNvPr id="465984" name="AutoShape 64"/>
          <p:cNvCxnSpPr>
            <a:cxnSpLocks noChangeShapeType="1"/>
            <a:stCxn id="465981" idx="3"/>
          </p:cNvCxnSpPr>
          <p:nvPr/>
        </p:nvCxnSpPr>
        <p:spPr bwMode="auto">
          <a:xfrm flipV="1">
            <a:off x="4006850" y="1321729"/>
            <a:ext cx="788057" cy="282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</p:cxnSp>
      <p:cxnSp>
        <p:nvCxnSpPr>
          <p:cNvPr id="465985" name="AutoShape 65"/>
          <p:cNvCxnSpPr>
            <a:cxnSpLocks noChangeShapeType="1"/>
            <a:stCxn id="465978" idx="3"/>
          </p:cNvCxnSpPr>
          <p:nvPr/>
        </p:nvCxnSpPr>
        <p:spPr bwMode="auto">
          <a:xfrm>
            <a:off x="1949450" y="2875608"/>
            <a:ext cx="666750" cy="14223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</p:cxnSp>
      <p:cxnSp>
        <p:nvCxnSpPr>
          <p:cNvPr id="465986" name="AutoShape 66"/>
          <p:cNvCxnSpPr>
            <a:cxnSpLocks noChangeShapeType="1"/>
            <a:stCxn id="465982" idx="1"/>
          </p:cNvCxnSpPr>
          <p:nvPr/>
        </p:nvCxnSpPr>
        <p:spPr bwMode="auto">
          <a:xfrm rot="10800000">
            <a:off x="5993086" y="1321729"/>
            <a:ext cx="571228" cy="282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</p:cxnSp>
      <p:cxnSp>
        <p:nvCxnSpPr>
          <p:cNvPr id="465987" name="AutoShape 67"/>
          <p:cNvCxnSpPr>
            <a:cxnSpLocks noChangeShapeType="1"/>
            <a:stCxn id="465979" idx="1"/>
          </p:cNvCxnSpPr>
          <p:nvPr/>
        </p:nvCxnSpPr>
        <p:spPr bwMode="auto">
          <a:xfrm rot="10800000">
            <a:off x="6288088" y="2384426"/>
            <a:ext cx="735012" cy="2959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</p:cxnSp>
      <p:sp>
        <p:nvSpPr>
          <p:cNvPr id="112" name="Text Box 62"/>
          <p:cNvSpPr txBox="1">
            <a:spLocks noChangeArrowheads="1"/>
          </p:cNvSpPr>
          <p:nvPr/>
        </p:nvSpPr>
        <p:spPr bwMode="auto">
          <a:xfrm>
            <a:off x="7131050" y="1752600"/>
            <a:ext cx="1176336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strand</a:t>
            </a:r>
            <a:endParaRPr lang="en-US" sz="2400" b="1" i="1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cxnSp>
        <p:nvCxnSpPr>
          <p:cNvPr id="113" name="AutoShape 66"/>
          <p:cNvCxnSpPr>
            <a:cxnSpLocks noChangeShapeType="1"/>
            <a:stCxn id="112" idx="1"/>
          </p:cNvCxnSpPr>
          <p:nvPr/>
        </p:nvCxnSpPr>
        <p:spPr bwMode="auto">
          <a:xfrm rot="10800000" flipV="1">
            <a:off x="6492328" y="1983433"/>
            <a:ext cx="638722" cy="4897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</p:cxnSp>
      <p:cxnSp>
        <p:nvCxnSpPr>
          <p:cNvPr id="122" name="Shape 121"/>
          <p:cNvCxnSpPr>
            <a:stCxn id="465980" idx="3"/>
          </p:cNvCxnSpPr>
          <p:nvPr/>
        </p:nvCxnSpPr>
        <p:spPr>
          <a:xfrm>
            <a:off x="2468564" y="2131368"/>
            <a:ext cx="458423" cy="548695"/>
          </a:xfrm>
          <a:prstGeom prst="curvedConnector2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58"/>
          <p:cNvSpPr txBox="1">
            <a:spLocks noChangeArrowheads="1"/>
          </p:cNvSpPr>
          <p:nvPr/>
        </p:nvSpPr>
        <p:spPr bwMode="auto">
          <a:xfrm>
            <a:off x="4038600" y="3102246"/>
            <a:ext cx="2025650" cy="46166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call </a:t>
            </a:r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edge</a:t>
            </a:r>
          </a:p>
        </p:txBody>
      </p:sp>
      <p:cxnSp>
        <p:nvCxnSpPr>
          <p:cNvPr id="127" name="AutoShape 67"/>
          <p:cNvCxnSpPr>
            <a:cxnSpLocks noChangeShapeType="1"/>
            <a:stCxn id="126" idx="1"/>
          </p:cNvCxnSpPr>
          <p:nvPr/>
        </p:nvCxnSpPr>
        <p:spPr bwMode="auto">
          <a:xfrm rot="10800000">
            <a:off x="3276600" y="3124201"/>
            <a:ext cx="762000" cy="20887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73" grpId="0" build="p"/>
      <p:bldP spid="465978" grpId="0"/>
      <p:bldP spid="465979" grpId="0"/>
      <p:bldP spid="465980" grpId="0"/>
      <p:bldP spid="465981" grpId="0"/>
      <p:bldP spid="465982" grpId="0"/>
      <p:bldP spid="112" grpId="0"/>
      <p:bldP spid="1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219200" y="1219200"/>
            <a:ext cx="7441461" cy="584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solidFill>
                  <a:srgbClr val="9900CC"/>
                </a:solidFill>
                <a:latin typeface="Lucida Sans Unicode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=</a:t>
            </a:r>
            <a:r>
              <a:rPr lang="en-US" sz="3200" dirty="0">
                <a:latin typeface="Lucida Sans Unicode" pitchFamily="34" charset="0"/>
              </a:rPr>
              <a:t> execution time on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latin typeface="Lucida Sans Unicode" pitchFamily="34" charset="0"/>
              </a:rPr>
              <a:t> processors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81000" y="1828800"/>
            <a:ext cx="3733800" cy="4648200"/>
            <a:chOff x="240" y="1152"/>
            <a:chExt cx="2352" cy="2928"/>
          </a:xfrm>
        </p:grpSpPr>
        <p:sp>
          <p:nvSpPr>
            <p:cNvPr id="285700" name="Oval 4"/>
            <p:cNvSpPr>
              <a:spLocks noChangeArrowheads="1"/>
            </p:cNvSpPr>
            <p:nvPr/>
          </p:nvSpPr>
          <p:spPr bwMode="auto">
            <a:xfrm>
              <a:off x="2100" y="217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1" name="Oval 5"/>
            <p:cNvSpPr>
              <a:spLocks noChangeArrowheads="1"/>
            </p:cNvSpPr>
            <p:nvPr/>
          </p:nvSpPr>
          <p:spPr bwMode="auto">
            <a:xfrm>
              <a:off x="1800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2" name="Oval 6"/>
            <p:cNvSpPr>
              <a:spLocks noChangeArrowheads="1"/>
            </p:cNvSpPr>
            <p:nvPr/>
          </p:nvSpPr>
          <p:spPr bwMode="auto">
            <a:xfrm>
              <a:off x="1800" y="3204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3" name="Oval 7"/>
            <p:cNvSpPr>
              <a:spLocks noChangeArrowheads="1"/>
            </p:cNvSpPr>
            <p:nvPr/>
          </p:nvSpPr>
          <p:spPr bwMode="auto">
            <a:xfrm>
              <a:off x="240" y="217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4" name="Oval 8"/>
            <p:cNvSpPr>
              <a:spLocks noChangeArrowheads="1"/>
            </p:cNvSpPr>
            <p:nvPr/>
          </p:nvSpPr>
          <p:spPr bwMode="auto">
            <a:xfrm>
              <a:off x="240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5" name="Oval 9"/>
            <p:cNvSpPr>
              <a:spLocks noChangeArrowheads="1"/>
            </p:cNvSpPr>
            <p:nvPr/>
          </p:nvSpPr>
          <p:spPr bwMode="auto">
            <a:xfrm>
              <a:off x="1224" y="115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1224" y="1494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8" name="Oval 12"/>
            <p:cNvSpPr>
              <a:spLocks noChangeArrowheads="1"/>
            </p:cNvSpPr>
            <p:nvPr/>
          </p:nvSpPr>
          <p:spPr bwMode="auto">
            <a:xfrm>
              <a:off x="1824" y="388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9" name="Oval 13"/>
            <p:cNvSpPr>
              <a:spLocks noChangeArrowheads="1"/>
            </p:cNvSpPr>
            <p:nvPr/>
          </p:nvSpPr>
          <p:spPr bwMode="auto">
            <a:xfrm>
              <a:off x="624" y="1836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10" name="Oval 14"/>
            <p:cNvSpPr>
              <a:spLocks noChangeArrowheads="1"/>
            </p:cNvSpPr>
            <p:nvPr/>
          </p:nvSpPr>
          <p:spPr bwMode="auto">
            <a:xfrm>
              <a:off x="624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11" name="Oval 15"/>
            <p:cNvSpPr>
              <a:spLocks noChangeArrowheads="1"/>
            </p:cNvSpPr>
            <p:nvPr/>
          </p:nvSpPr>
          <p:spPr bwMode="auto">
            <a:xfrm>
              <a:off x="624" y="3204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12" name="Oval 16"/>
            <p:cNvSpPr>
              <a:spLocks noChangeArrowheads="1"/>
            </p:cNvSpPr>
            <p:nvPr/>
          </p:nvSpPr>
          <p:spPr bwMode="auto">
            <a:xfrm>
              <a:off x="624" y="3546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13" name="Oval 17"/>
            <p:cNvSpPr>
              <a:spLocks noChangeArrowheads="1"/>
            </p:cNvSpPr>
            <p:nvPr/>
          </p:nvSpPr>
          <p:spPr bwMode="auto">
            <a:xfrm>
              <a:off x="624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14" name="Oval 18"/>
            <p:cNvSpPr>
              <a:spLocks noChangeArrowheads="1"/>
            </p:cNvSpPr>
            <p:nvPr/>
          </p:nvSpPr>
          <p:spPr bwMode="auto">
            <a:xfrm>
              <a:off x="1200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15" name="Oval 19"/>
            <p:cNvSpPr>
              <a:spLocks noChangeArrowheads="1"/>
            </p:cNvSpPr>
            <p:nvPr/>
          </p:nvSpPr>
          <p:spPr bwMode="auto">
            <a:xfrm>
              <a:off x="2400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16" name="Oval 20"/>
            <p:cNvSpPr>
              <a:spLocks noChangeArrowheads="1"/>
            </p:cNvSpPr>
            <p:nvPr/>
          </p:nvSpPr>
          <p:spPr bwMode="auto">
            <a:xfrm>
              <a:off x="2400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24" name="Oval 28"/>
            <p:cNvSpPr>
              <a:spLocks noChangeArrowheads="1"/>
            </p:cNvSpPr>
            <p:nvPr/>
          </p:nvSpPr>
          <p:spPr bwMode="auto">
            <a:xfrm>
              <a:off x="1200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285707" name="Oval 11"/>
            <p:cNvSpPr>
              <a:spLocks noChangeArrowheads="1"/>
            </p:cNvSpPr>
            <p:nvPr/>
          </p:nvSpPr>
          <p:spPr bwMode="auto">
            <a:xfrm>
              <a:off x="924" y="217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cxnSp>
          <p:nvCxnSpPr>
            <p:cNvPr id="285717" name="AutoShape 21"/>
            <p:cNvCxnSpPr>
              <a:cxnSpLocks noChangeShapeType="1"/>
              <a:stCxn id="285706" idx="5"/>
              <a:endCxn id="285700" idx="0"/>
            </p:cNvCxnSpPr>
            <p:nvPr/>
          </p:nvCxnSpPr>
          <p:spPr bwMode="auto">
            <a:xfrm>
              <a:off x="1388" y="1658"/>
              <a:ext cx="808" cy="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18" name="AutoShape 22"/>
            <p:cNvCxnSpPr>
              <a:cxnSpLocks noChangeShapeType="1"/>
              <a:stCxn id="285709" idx="3"/>
              <a:endCxn id="285703" idx="0"/>
            </p:cNvCxnSpPr>
            <p:nvPr/>
          </p:nvCxnSpPr>
          <p:spPr bwMode="auto">
            <a:xfrm flipH="1">
              <a:off x="336" y="2000"/>
              <a:ext cx="316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19" name="AutoShape 23"/>
            <p:cNvCxnSpPr>
              <a:cxnSpLocks noChangeShapeType="1"/>
              <a:stCxn id="285703" idx="4"/>
              <a:endCxn id="285704" idx="0"/>
            </p:cNvCxnSpPr>
            <p:nvPr/>
          </p:nvCxnSpPr>
          <p:spPr bwMode="auto">
            <a:xfrm>
              <a:off x="336" y="2370"/>
              <a:ext cx="0" cy="4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0" name="AutoShape 24"/>
            <p:cNvCxnSpPr>
              <a:cxnSpLocks noChangeShapeType="1"/>
              <a:stCxn id="285707" idx="5"/>
              <a:endCxn id="285714" idx="0"/>
            </p:cNvCxnSpPr>
            <p:nvPr/>
          </p:nvCxnSpPr>
          <p:spPr bwMode="auto">
            <a:xfrm>
              <a:off x="1088" y="2342"/>
              <a:ext cx="208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1" name="AutoShape 25"/>
            <p:cNvCxnSpPr>
              <a:cxnSpLocks noChangeShapeType="1"/>
              <a:stCxn id="285704" idx="5"/>
              <a:endCxn id="285711" idx="1"/>
            </p:cNvCxnSpPr>
            <p:nvPr/>
          </p:nvCxnSpPr>
          <p:spPr bwMode="auto">
            <a:xfrm>
              <a:off x="404" y="3026"/>
              <a:ext cx="248" cy="20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2" name="AutoShape 26"/>
            <p:cNvCxnSpPr>
              <a:cxnSpLocks noChangeShapeType="1"/>
              <a:stCxn id="285700" idx="5"/>
              <a:endCxn id="285715" idx="0"/>
            </p:cNvCxnSpPr>
            <p:nvPr/>
          </p:nvCxnSpPr>
          <p:spPr bwMode="auto">
            <a:xfrm>
              <a:off x="2264" y="2342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3" name="AutoShape 27"/>
            <p:cNvCxnSpPr>
              <a:cxnSpLocks noChangeShapeType="1"/>
              <a:stCxn id="285724" idx="3"/>
              <a:endCxn id="285711" idx="7"/>
            </p:cNvCxnSpPr>
            <p:nvPr/>
          </p:nvCxnSpPr>
          <p:spPr bwMode="auto">
            <a:xfrm flipH="1">
              <a:off x="788" y="3026"/>
              <a:ext cx="440" cy="20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5" name="AutoShape 29"/>
            <p:cNvCxnSpPr>
              <a:cxnSpLocks noChangeShapeType="1"/>
              <a:stCxn id="285714" idx="4"/>
              <a:endCxn id="285724" idx="0"/>
            </p:cNvCxnSpPr>
            <p:nvPr/>
          </p:nvCxnSpPr>
          <p:spPr bwMode="auto">
            <a:xfrm>
              <a:off x="1296" y="2712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6" name="AutoShape 30"/>
            <p:cNvCxnSpPr>
              <a:cxnSpLocks noChangeShapeType="1"/>
              <a:stCxn id="285700" idx="3"/>
              <a:endCxn id="285701" idx="0"/>
            </p:cNvCxnSpPr>
            <p:nvPr/>
          </p:nvCxnSpPr>
          <p:spPr bwMode="auto">
            <a:xfrm flipH="1">
              <a:off x="1896" y="2342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7" name="AutoShape 31"/>
            <p:cNvCxnSpPr>
              <a:cxnSpLocks noChangeShapeType="1"/>
              <a:stCxn id="285701" idx="4"/>
              <a:endCxn id="285702" idx="0"/>
            </p:cNvCxnSpPr>
            <p:nvPr/>
          </p:nvCxnSpPr>
          <p:spPr bwMode="auto">
            <a:xfrm>
              <a:off x="1896" y="2712"/>
              <a:ext cx="0" cy="4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8" name="AutoShape 32"/>
            <p:cNvCxnSpPr>
              <a:cxnSpLocks noChangeShapeType="1"/>
              <a:stCxn id="285715" idx="4"/>
              <a:endCxn id="285716" idx="0"/>
            </p:cNvCxnSpPr>
            <p:nvPr/>
          </p:nvCxnSpPr>
          <p:spPr bwMode="auto">
            <a:xfrm>
              <a:off x="2496" y="2712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29" name="AutoShape 33"/>
            <p:cNvCxnSpPr>
              <a:cxnSpLocks noChangeShapeType="1"/>
              <a:stCxn id="285716" idx="4"/>
              <a:endCxn id="285708" idx="7"/>
            </p:cNvCxnSpPr>
            <p:nvPr/>
          </p:nvCxnSpPr>
          <p:spPr bwMode="auto">
            <a:xfrm flipH="1">
              <a:off x="1988" y="3054"/>
              <a:ext cx="508" cy="8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0" name="AutoShape 34"/>
            <p:cNvCxnSpPr>
              <a:cxnSpLocks noChangeShapeType="1"/>
              <a:stCxn id="285702" idx="4"/>
              <a:endCxn id="285708" idx="0"/>
            </p:cNvCxnSpPr>
            <p:nvPr/>
          </p:nvCxnSpPr>
          <p:spPr bwMode="auto">
            <a:xfrm>
              <a:off x="1896" y="3396"/>
              <a:ext cx="24" cy="4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1" name="AutoShape 35"/>
            <p:cNvCxnSpPr>
              <a:cxnSpLocks noChangeShapeType="1"/>
              <a:stCxn id="285705" idx="4"/>
              <a:endCxn id="285706" idx="0"/>
            </p:cNvCxnSpPr>
            <p:nvPr/>
          </p:nvCxnSpPr>
          <p:spPr bwMode="auto">
            <a:xfrm>
              <a:off x="1320" y="1344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2" name="AutoShape 36"/>
            <p:cNvCxnSpPr>
              <a:cxnSpLocks noChangeShapeType="1"/>
              <a:stCxn id="285706" idx="3"/>
              <a:endCxn id="285709" idx="0"/>
            </p:cNvCxnSpPr>
            <p:nvPr/>
          </p:nvCxnSpPr>
          <p:spPr bwMode="auto">
            <a:xfrm flipH="1">
              <a:off x="720" y="1658"/>
              <a:ext cx="5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3" name="AutoShape 37"/>
            <p:cNvCxnSpPr>
              <a:cxnSpLocks noChangeShapeType="1"/>
              <a:stCxn id="285709" idx="5"/>
              <a:endCxn id="285707" idx="0"/>
            </p:cNvCxnSpPr>
            <p:nvPr/>
          </p:nvCxnSpPr>
          <p:spPr bwMode="auto">
            <a:xfrm>
              <a:off x="788" y="2000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4" name="AutoShape 38"/>
            <p:cNvCxnSpPr>
              <a:cxnSpLocks noChangeShapeType="1"/>
              <a:stCxn id="285707" idx="3"/>
              <a:endCxn id="285710" idx="0"/>
            </p:cNvCxnSpPr>
            <p:nvPr/>
          </p:nvCxnSpPr>
          <p:spPr bwMode="auto">
            <a:xfrm flipH="1">
              <a:off x="720" y="2342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5" name="AutoShape 39"/>
            <p:cNvCxnSpPr>
              <a:cxnSpLocks noChangeShapeType="1"/>
              <a:stCxn id="285710" idx="4"/>
              <a:endCxn id="285713" idx="0"/>
            </p:cNvCxnSpPr>
            <p:nvPr/>
          </p:nvCxnSpPr>
          <p:spPr bwMode="auto">
            <a:xfrm>
              <a:off x="720" y="2712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6" name="AutoShape 40"/>
            <p:cNvCxnSpPr>
              <a:cxnSpLocks noChangeShapeType="1"/>
              <a:stCxn id="285713" idx="4"/>
              <a:endCxn id="285711" idx="0"/>
            </p:cNvCxnSpPr>
            <p:nvPr/>
          </p:nvCxnSpPr>
          <p:spPr bwMode="auto">
            <a:xfrm>
              <a:off x="720" y="3054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7" name="AutoShape 41"/>
            <p:cNvCxnSpPr>
              <a:cxnSpLocks noChangeShapeType="1"/>
              <a:stCxn id="285711" idx="4"/>
              <a:endCxn id="285712" idx="0"/>
            </p:cNvCxnSpPr>
            <p:nvPr/>
          </p:nvCxnSpPr>
          <p:spPr bwMode="auto">
            <a:xfrm>
              <a:off x="720" y="3396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285738" name="AutoShape 42"/>
            <p:cNvCxnSpPr>
              <a:cxnSpLocks noChangeShapeType="1"/>
              <a:stCxn id="285712" idx="5"/>
              <a:endCxn id="285708" idx="1"/>
            </p:cNvCxnSpPr>
            <p:nvPr/>
          </p:nvCxnSpPr>
          <p:spPr bwMode="auto">
            <a:xfrm>
              <a:off x="788" y="3710"/>
              <a:ext cx="1064" cy="20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81000" y="1828800"/>
            <a:ext cx="3733800" cy="4648200"/>
            <a:chOff x="240" y="1152"/>
            <a:chExt cx="2352" cy="2928"/>
          </a:xfrm>
        </p:grpSpPr>
        <p:sp>
          <p:nvSpPr>
            <p:cNvPr id="113" name="Oval 4"/>
            <p:cNvSpPr>
              <a:spLocks noChangeArrowheads="1"/>
            </p:cNvSpPr>
            <p:nvPr/>
          </p:nvSpPr>
          <p:spPr bwMode="auto">
            <a:xfrm>
              <a:off x="2100" y="217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4" name="Oval 5"/>
            <p:cNvSpPr>
              <a:spLocks noChangeArrowheads="1"/>
            </p:cNvSpPr>
            <p:nvPr/>
          </p:nvSpPr>
          <p:spPr bwMode="auto">
            <a:xfrm>
              <a:off x="1800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5" name="Oval 6"/>
            <p:cNvSpPr>
              <a:spLocks noChangeArrowheads="1"/>
            </p:cNvSpPr>
            <p:nvPr/>
          </p:nvSpPr>
          <p:spPr bwMode="auto">
            <a:xfrm>
              <a:off x="1800" y="3204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6" name="Oval 7"/>
            <p:cNvSpPr>
              <a:spLocks noChangeArrowheads="1"/>
            </p:cNvSpPr>
            <p:nvPr/>
          </p:nvSpPr>
          <p:spPr bwMode="auto">
            <a:xfrm>
              <a:off x="240" y="217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7" name="Oval 8"/>
            <p:cNvSpPr>
              <a:spLocks noChangeArrowheads="1"/>
            </p:cNvSpPr>
            <p:nvPr/>
          </p:nvSpPr>
          <p:spPr bwMode="auto">
            <a:xfrm>
              <a:off x="240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8" name="Oval 9"/>
            <p:cNvSpPr>
              <a:spLocks noChangeArrowheads="1"/>
            </p:cNvSpPr>
            <p:nvPr/>
          </p:nvSpPr>
          <p:spPr bwMode="auto">
            <a:xfrm>
              <a:off x="1224" y="115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9" name="Oval 10"/>
            <p:cNvSpPr>
              <a:spLocks noChangeArrowheads="1"/>
            </p:cNvSpPr>
            <p:nvPr/>
          </p:nvSpPr>
          <p:spPr bwMode="auto">
            <a:xfrm>
              <a:off x="1224" y="1494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0" name="Oval 12"/>
            <p:cNvSpPr>
              <a:spLocks noChangeArrowheads="1"/>
            </p:cNvSpPr>
            <p:nvPr/>
          </p:nvSpPr>
          <p:spPr bwMode="auto">
            <a:xfrm>
              <a:off x="1824" y="388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1" name="Oval 13"/>
            <p:cNvSpPr>
              <a:spLocks noChangeArrowheads="1"/>
            </p:cNvSpPr>
            <p:nvPr/>
          </p:nvSpPr>
          <p:spPr bwMode="auto">
            <a:xfrm>
              <a:off x="624" y="1836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2" name="Oval 14"/>
            <p:cNvSpPr>
              <a:spLocks noChangeArrowheads="1"/>
            </p:cNvSpPr>
            <p:nvPr/>
          </p:nvSpPr>
          <p:spPr bwMode="auto">
            <a:xfrm>
              <a:off x="624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3" name="Oval 15"/>
            <p:cNvSpPr>
              <a:spLocks noChangeArrowheads="1"/>
            </p:cNvSpPr>
            <p:nvPr/>
          </p:nvSpPr>
          <p:spPr bwMode="auto">
            <a:xfrm>
              <a:off x="624" y="3204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4" name="Oval 16"/>
            <p:cNvSpPr>
              <a:spLocks noChangeArrowheads="1"/>
            </p:cNvSpPr>
            <p:nvPr/>
          </p:nvSpPr>
          <p:spPr bwMode="auto">
            <a:xfrm>
              <a:off x="624" y="3546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5" name="Oval 17"/>
            <p:cNvSpPr>
              <a:spLocks noChangeArrowheads="1"/>
            </p:cNvSpPr>
            <p:nvPr/>
          </p:nvSpPr>
          <p:spPr bwMode="auto">
            <a:xfrm>
              <a:off x="624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6" name="Oval 18"/>
            <p:cNvSpPr>
              <a:spLocks noChangeArrowheads="1"/>
            </p:cNvSpPr>
            <p:nvPr/>
          </p:nvSpPr>
          <p:spPr bwMode="auto">
            <a:xfrm>
              <a:off x="1200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7" name="Oval 19"/>
            <p:cNvSpPr>
              <a:spLocks noChangeArrowheads="1"/>
            </p:cNvSpPr>
            <p:nvPr/>
          </p:nvSpPr>
          <p:spPr bwMode="auto">
            <a:xfrm>
              <a:off x="2400" y="2520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8" name="Oval 20"/>
            <p:cNvSpPr>
              <a:spLocks noChangeArrowheads="1"/>
            </p:cNvSpPr>
            <p:nvPr/>
          </p:nvSpPr>
          <p:spPr bwMode="auto">
            <a:xfrm>
              <a:off x="2400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29" name="Oval 28"/>
            <p:cNvSpPr>
              <a:spLocks noChangeArrowheads="1"/>
            </p:cNvSpPr>
            <p:nvPr/>
          </p:nvSpPr>
          <p:spPr bwMode="auto">
            <a:xfrm>
              <a:off x="1200" y="2862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30" name="Oval 11"/>
            <p:cNvSpPr>
              <a:spLocks noChangeArrowheads="1"/>
            </p:cNvSpPr>
            <p:nvPr/>
          </p:nvSpPr>
          <p:spPr bwMode="auto">
            <a:xfrm>
              <a:off x="924" y="2178"/>
              <a:ext cx="192" cy="192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cxnSp>
          <p:nvCxnSpPr>
            <p:cNvPr id="131" name="AutoShape 21"/>
            <p:cNvCxnSpPr>
              <a:cxnSpLocks noChangeShapeType="1"/>
              <a:stCxn id="119" idx="5"/>
              <a:endCxn id="113" idx="0"/>
            </p:cNvCxnSpPr>
            <p:nvPr/>
          </p:nvCxnSpPr>
          <p:spPr bwMode="auto">
            <a:xfrm>
              <a:off x="1388" y="1658"/>
              <a:ext cx="808" cy="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2" name="AutoShape 22"/>
            <p:cNvCxnSpPr>
              <a:cxnSpLocks noChangeShapeType="1"/>
              <a:stCxn id="121" idx="3"/>
              <a:endCxn id="116" idx="0"/>
            </p:cNvCxnSpPr>
            <p:nvPr/>
          </p:nvCxnSpPr>
          <p:spPr bwMode="auto">
            <a:xfrm flipH="1">
              <a:off x="336" y="2000"/>
              <a:ext cx="316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3" name="AutoShape 23"/>
            <p:cNvCxnSpPr>
              <a:cxnSpLocks noChangeShapeType="1"/>
              <a:stCxn id="116" idx="4"/>
              <a:endCxn id="117" idx="0"/>
            </p:cNvCxnSpPr>
            <p:nvPr/>
          </p:nvCxnSpPr>
          <p:spPr bwMode="auto">
            <a:xfrm>
              <a:off x="336" y="2370"/>
              <a:ext cx="0" cy="4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4" name="AutoShape 24"/>
            <p:cNvCxnSpPr>
              <a:cxnSpLocks noChangeShapeType="1"/>
              <a:stCxn id="130" idx="5"/>
              <a:endCxn id="126" idx="0"/>
            </p:cNvCxnSpPr>
            <p:nvPr/>
          </p:nvCxnSpPr>
          <p:spPr bwMode="auto">
            <a:xfrm>
              <a:off x="1088" y="2342"/>
              <a:ext cx="208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5" name="AutoShape 25"/>
            <p:cNvCxnSpPr>
              <a:cxnSpLocks noChangeShapeType="1"/>
              <a:stCxn id="117" idx="5"/>
              <a:endCxn id="123" idx="1"/>
            </p:cNvCxnSpPr>
            <p:nvPr/>
          </p:nvCxnSpPr>
          <p:spPr bwMode="auto">
            <a:xfrm>
              <a:off x="404" y="3026"/>
              <a:ext cx="248" cy="20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6" name="AutoShape 26"/>
            <p:cNvCxnSpPr>
              <a:cxnSpLocks noChangeShapeType="1"/>
              <a:stCxn id="113" idx="5"/>
              <a:endCxn id="127" idx="0"/>
            </p:cNvCxnSpPr>
            <p:nvPr/>
          </p:nvCxnSpPr>
          <p:spPr bwMode="auto">
            <a:xfrm>
              <a:off x="2264" y="2342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7" name="AutoShape 27"/>
            <p:cNvCxnSpPr>
              <a:cxnSpLocks noChangeShapeType="1"/>
              <a:stCxn id="129" idx="3"/>
              <a:endCxn id="123" idx="7"/>
            </p:cNvCxnSpPr>
            <p:nvPr/>
          </p:nvCxnSpPr>
          <p:spPr bwMode="auto">
            <a:xfrm flipH="1">
              <a:off x="788" y="3026"/>
              <a:ext cx="440" cy="20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8" name="AutoShape 29"/>
            <p:cNvCxnSpPr>
              <a:cxnSpLocks noChangeShapeType="1"/>
              <a:stCxn id="126" idx="4"/>
              <a:endCxn id="129" idx="0"/>
            </p:cNvCxnSpPr>
            <p:nvPr/>
          </p:nvCxnSpPr>
          <p:spPr bwMode="auto">
            <a:xfrm>
              <a:off x="1296" y="2712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39" name="AutoShape 30"/>
            <p:cNvCxnSpPr>
              <a:cxnSpLocks noChangeShapeType="1"/>
              <a:stCxn id="113" idx="3"/>
              <a:endCxn id="114" idx="0"/>
            </p:cNvCxnSpPr>
            <p:nvPr/>
          </p:nvCxnSpPr>
          <p:spPr bwMode="auto">
            <a:xfrm flipH="1">
              <a:off x="1896" y="2342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0" name="AutoShape 31"/>
            <p:cNvCxnSpPr>
              <a:cxnSpLocks noChangeShapeType="1"/>
              <a:stCxn id="114" idx="4"/>
              <a:endCxn id="115" idx="0"/>
            </p:cNvCxnSpPr>
            <p:nvPr/>
          </p:nvCxnSpPr>
          <p:spPr bwMode="auto">
            <a:xfrm>
              <a:off x="1896" y="2712"/>
              <a:ext cx="0" cy="4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1" name="AutoShape 32"/>
            <p:cNvCxnSpPr>
              <a:cxnSpLocks noChangeShapeType="1"/>
              <a:stCxn id="127" idx="4"/>
              <a:endCxn id="128" idx="0"/>
            </p:cNvCxnSpPr>
            <p:nvPr/>
          </p:nvCxnSpPr>
          <p:spPr bwMode="auto">
            <a:xfrm>
              <a:off x="2496" y="2712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2" name="AutoShape 33"/>
            <p:cNvCxnSpPr>
              <a:cxnSpLocks noChangeShapeType="1"/>
              <a:stCxn id="128" idx="4"/>
              <a:endCxn id="120" idx="7"/>
            </p:cNvCxnSpPr>
            <p:nvPr/>
          </p:nvCxnSpPr>
          <p:spPr bwMode="auto">
            <a:xfrm flipH="1">
              <a:off x="1988" y="3054"/>
              <a:ext cx="508" cy="8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3" name="AutoShape 34"/>
            <p:cNvCxnSpPr>
              <a:cxnSpLocks noChangeShapeType="1"/>
              <a:stCxn id="115" idx="4"/>
              <a:endCxn id="120" idx="0"/>
            </p:cNvCxnSpPr>
            <p:nvPr/>
          </p:nvCxnSpPr>
          <p:spPr bwMode="auto">
            <a:xfrm>
              <a:off x="1896" y="3396"/>
              <a:ext cx="24" cy="4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4" name="AutoShape 35"/>
            <p:cNvCxnSpPr>
              <a:cxnSpLocks noChangeShapeType="1"/>
              <a:stCxn id="118" idx="4"/>
              <a:endCxn id="119" idx="0"/>
            </p:cNvCxnSpPr>
            <p:nvPr/>
          </p:nvCxnSpPr>
          <p:spPr bwMode="auto">
            <a:xfrm>
              <a:off x="1320" y="1344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5" name="AutoShape 36"/>
            <p:cNvCxnSpPr>
              <a:cxnSpLocks noChangeShapeType="1"/>
              <a:stCxn id="119" idx="3"/>
              <a:endCxn id="121" idx="0"/>
            </p:cNvCxnSpPr>
            <p:nvPr/>
          </p:nvCxnSpPr>
          <p:spPr bwMode="auto">
            <a:xfrm flipH="1">
              <a:off x="720" y="1658"/>
              <a:ext cx="5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6" name="AutoShape 37"/>
            <p:cNvCxnSpPr>
              <a:cxnSpLocks noChangeShapeType="1"/>
              <a:stCxn id="121" idx="5"/>
              <a:endCxn id="130" idx="0"/>
            </p:cNvCxnSpPr>
            <p:nvPr/>
          </p:nvCxnSpPr>
          <p:spPr bwMode="auto">
            <a:xfrm>
              <a:off x="788" y="2000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7" name="AutoShape 38"/>
            <p:cNvCxnSpPr>
              <a:cxnSpLocks noChangeShapeType="1"/>
              <a:stCxn id="130" idx="3"/>
              <a:endCxn id="122" idx="0"/>
            </p:cNvCxnSpPr>
            <p:nvPr/>
          </p:nvCxnSpPr>
          <p:spPr bwMode="auto">
            <a:xfrm flipH="1">
              <a:off x="720" y="2342"/>
              <a:ext cx="232" cy="17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8" name="AutoShape 39"/>
            <p:cNvCxnSpPr>
              <a:cxnSpLocks noChangeShapeType="1"/>
              <a:stCxn id="122" idx="4"/>
              <a:endCxn id="125" idx="0"/>
            </p:cNvCxnSpPr>
            <p:nvPr/>
          </p:nvCxnSpPr>
          <p:spPr bwMode="auto">
            <a:xfrm>
              <a:off x="720" y="2712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49" name="AutoShape 40"/>
            <p:cNvCxnSpPr>
              <a:cxnSpLocks noChangeShapeType="1"/>
              <a:stCxn id="125" idx="4"/>
              <a:endCxn id="123" idx="0"/>
            </p:cNvCxnSpPr>
            <p:nvPr/>
          </p:nvCxnSpPr>
          <p:spPr bwMode="auto">
            <a:xfrm>
              <a:off x="720" y="3054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50" name="AutoShape 41"/>
            <p:cNvCxnSpPr>
              <a:cxnSpLocks noChangeShapeType="1"/>
              <a:stCxn id="123" idx="4"/>
              <a:endCxn id="124" idx="0"/>
            </p:cNvCxnSpPr>
            <p:nvPr/>
          </p:nvCxnSpPr>
          <p:spPr bwMode="auto">
            <a:xfrm>
              <a:off x="720" y="3396"/>
              <a:ext cx="0" cy="1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51" name="AutoShape 42"/>
            <p:cNvCxnSpPr>
              <a:cxnSpLocks noChangeShapeType="1"/>
              <a:stCxn id="124" idx="5"/>
              <a:endCxn id="120" idx="1"/>
            </p:cNvCxnSpPr>
            <p:nvPr/>
          </p:nvCxnSpPr>
          <p:spPr bwMode="auto">
            <a:xfrm>
              <a:off x="788" y="3710"/>
              <a:ext cx="1064" cy="20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</p:grp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219200" y="1219200"/>
            <a:ext cx="7441461" cy="584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solidFill>
                  <a:srgbClr val="9900CC"/>
                </a:solidFill>
                <a:latin typeface="Lucida Sans Unicode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=</a:t>
            </a:r>
            <a:r>
              <a:rPr lang="en-US" sz="3200" dirty="0">
                <a:latin typeface="Lucida Sans Unicode" pitchFamily="34" charset="0"/>
              </a:rPr>
              <a:t> execution time on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latin typeface="Lucida Sans Unicode" pitchFamily="34" charset="0"/>
              </a:rPr>
              <a:t> processors</a:t>
            </a:r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3333750" y="345757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1" name="Oval 5"/>
          <p:cNvSpPr>
            <a:spLocks noChangeArrowheads="1"/>
          </p:cNvSpPr>
          <p:nvPr/>
        </p:nvSpPr>
        <p:spPr bwMode="auto">
          <a:xfrm>
            <a:off x="2857500" y="40005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2857500" y="508635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381000" y="345757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381000" y="454342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1943100" y="18288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6" name="Oval 10"/>
          <p:cNvSpPr>
            <a:spLocks noChangeArrowheads="1"/>
          </p:cNvSpPr>
          <p:nvPr/>
        </p:nvSpPr>
        <p:spPr bwMode="auto">
          <a:xfrm>
            <a:off x="1943100" y="237172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2895600" y="61722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9" name="Oval 13"/>
          <p:cNvSpPr>
            <a:spLocks noChangeArrowheads="1"/>
          </p:cNvSpPr>
          <p:nvPr/>
        </p:nvSpPr>
        <p:spPr bwMode="auto">
          <a:xfrm>
            <a:off x="990600" y="291465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0" name="Oval 14"/>
          <p:cNvSpPr>
            <a:spLocks noChangeArrowheads="1"/>
          </p:cNvSpPr>
          <p:nvPr/>
        </p:nvSpPr>
        <p:spPr bwMode="auto">
          <a:xfrm>
            <a:off x="990600" y="40005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1" name="Oval 15"/>
          <p:cNvSpPr>
            <a:spLocks noChangeArrowheads="1"/>
          </p:cNvSpPr>
          <p:nvPr/>
        </p:nvSpPr>
        <p:spPr bwMode="auto">
          <a:xfrm>
            <a:off x="990600" y="508635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2" name="Oval 16"/>
          <p:cNvSpPr>
            <a:spLocks noChangeArrowheads="1"/>
          </p:cNvSpPr>
          <p:nvPr/>
        </p:nvSpPr>
        <p:spPr bwMode="auto">
          <a:xfrm>
            <a:off x="990600" y="562927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3" name="Oval 17"/>
          <p:cNvSpPr>
            <a:spLocks noChangeArrowheads="1"/>
          </p:cNvSpPr>
          <p:nvPr/>
        </p:nvSpPr>
        <p:spPr bwMode="auto">
          <a:xfrm>
            <a:off x="990600" y="454342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4" name="Oval 18"/>
          <p:cNvSpPr>
            <a:spLocks noChangeArrowheads="1"/>
          </p:cNvSpPr>
          <p:nvPr/>
        </p:nvSpPr>
        <p:spPr bwMode="auto">
          <a:xfrm>
            <a:off x="1905000" y="40005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5" name="Oval 19"/>
          <p:cNvSpPr>
            <a:spLocks noChangeArrowheads="1"/>
          </p:cNvSpPr>
          <p:nvPr/>
        </p:nvSpPr>
        <p:spPr bwMode="auto">
          <a:xfrm>
            <a:off x="3810000" y="40005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6" name="Oval 20"/>
          <p:cNvSpPr>
            <a:spLocks noChangeArrowheads="1"/>
          </p:cNvSpPr>
          <p:nvPr/>
        </p:nvSpPr>
        <p:spPr bwMode="auto">
          <a:xfrm>
            <a:off x="3810000" y="454342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24" name="Oval 28"/>
          <p:cNvSpPr>
            <a:spLocks noChangeArrowheads="1"/>
          </p:cNvSpPr>
          <p:nvPr/>
        </p:nvSpPr>
        <p:spPr bwMode="auto">
          <a:xfrm>
            <a:off x="1905000" y="454342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1466850" y="345757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427412" y="1828800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 smtClean="0">
                <a:solidFill>
                  <a:srgbClr val="002060"/>
                </a:solidFill>
                <a:latin typeface="Lucida Sans Unicode" pitchFamily="34" charset="0"/>
              </a:rPr>
              <a:t>1</a:t>
            </a:r>
            <a:r>
              <a:rPr lang="en-US" sz="3200" dirty="0" smtClean="0">
                <a:solidFill>
                  <a:srgbClr val="827F77"/>
                </a:solidFill>
                <a:latin typeface="Lucida Sans Unicode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=</a:t>
            </a:r>
            <a:r>
              <a:rPr lang="en-US" sz="3200" dirty="0" smtClean="0">
                <a:solidFill>
                  <a:srgbClr val="827F77"/>
                </a:solidFill>
                <a:latin typeface="Lucida Sans Unicode" pitchFamily="34" charset="0"/>
              </a:rPr>
              <a:t> </a:t>
            </a:r>
            <a:r>
              <a:rPr lang="en-US" sz="3200" b="1" i="1" dirty="0" smtClean="0">
                <a:solidFill>
                  <a:schemeClr val="accent6"/>
                </a:solidFill>
                <a:latin typeface="Lucida Sans Unicode" pitchFamily="34" charset="0"/>
              </a:rPr>
              <a:t>work</a:t>
            </a:r>
            <a:endParaRPr lang="en-US" sz="3200" b="1" i="1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AutoShape 35"/>
          <p:cNvCxnSpPr>
            <a:cxnSpLocks noChangeShapeType="1"/>
          </p:cNvCxnSpPr>
          <p:nvPr/>
        </p:nvCxnSpPr>
        <p:spPr bwMode="auto">
          <a:xfrm>
            <a:off x="2095500" y="2133600"/>
            <a:ext cx="0" cy="23812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AutoShape 36"/>
          <p:cNvCxnSpPr>
            <a:cxnSpLocks noChangeShapeType="1"/>
          </p:cNvCxnSpPr>
          <p:nvPr/>
        </p:nvCxnSpPr>
        <p:spPr bwMode="auto">
          <a:xfrm flipH="1">
            <a:off x="1143000" y="2632075"/>
            <a:ext cx="844550" cy="28257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AutoShape 37"/>
          <p:cNvCxnSpPr>
            <a:cxnSpLocks noChangeShapeType="1"/>
          </p:cNvCxnSpPr>
          <p:nvPr/>
        </p:nvCxnSpPr>
        <p:spPr bwMode="auto">
          <a:xfrm>
            <a:off x="1250950" y="3175000"/>
            <a:ext cx="368300" cy="28257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AutoShape 38"/>
          <p:cNvCxnSpPr>
            <a:cxnSpLocks noChangeShapeType="1"/>
          </p:cNvCxnSpPr>
          <p:nvPr/>
        </p:nvCxnSpPr>
        <p:spPr bwMode="auto">
          <a:xfrm flipH="1">
            <a:off x="1143000" y="3717925"/>
            <a:ext cx="368300" cy="28257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AutoShape 39"/>
          <p:cNvCxnSpPr>
            <a:cxnSpLocks noChangeShapeType="1"/>
          </p:cNvCxnSpPr>
          <p:nvPr/>
        </p:nvCxnSpPr>
        <p:spPr bwMode="auto">
          <a:xfrm>
            <a:off x="1143000" y="4305300"/>
            <a:ext cx="0" cy="23812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AutoShape 40"/>
          <p:cNvCxnSpPr>
            <a:cxnSpLocks noChangeShapeType="1"/>
          </p:cNvCxnSpPr>
          <p:nvPr/>
        </p:nvCxnSpPr>
        <p:spPr bwMode="auto">
          <a:xfrm>
            <a:off x="1143000" y="4848225"/>
            <a:ext cx="0" cy="23812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AutoShape 41"/>
          <p:cNvCxnSpPr>
            <a:cxnSpLocks noChangeShapeType="1"/>
          </p:cNvCxnSpPr>
          <p:nvPr/>
        </p:nvCxnSpPr>
        <p:spPr bwMode="auto">
          <a:xfrm>
            <a:off x="1143000" y="5391150"/>
            <a:ext cx="0" cy="23812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AutoShape 42"/>
          <p:cNvCxnSpPr>
            <a:cxnSpLocks noChangeShapeType="1"/>
          </p:cNvCxnSpPr>
          <p:nvPr/>
        </p:nvCxnSpPr>
        <p:spPr bwMode="auto">
          <a:xfrm>
            <a:off x="1250950" y="5889625"/>
            <a:ext cx="1689100" cy="327025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1943100" y="18288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285731" name="AutoShape 35"/>
          <p:cNvCxnSpPr>
            <a:cxnSpLocks noChangeShapeType="1"/>
            <a:stCxn id="285705" idx="4"/>
            <a:endCxn id="285706" idx="0"/>
          </p:cNvCxnSpPr>
          <p:nvPr/>
        </p:nvCxnSpPr>
        <p:spPr bwMode="auto">
          <a:xfrm>
            <a:off x="2095500" y="21336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2" name="AutoShape 36"/>
          <p:cNvCxnSpPr>
            <a:cxnSpLocks noChangeShapeType="1"/>
            <a:stCxn id="285706" idx="3"/>
            <a:endCxn id="285709" idx="0"/>
          </p:cNvCxnSpPr>
          <p:nvPr/>
        </p:nvCxnSpPr>
        <p:spPr bwMode="auto">
          <a:xfrm flipH="1">
            <a:off x="1143000" y="2632075"/>
            <a:ext cx="84455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3" name="AutoShape 37"/>
          <p:cNvCxnSpPr>
            <a:cxnSpLocks noChangeShapeType="1"/>
            <a:stCxn id="285709" idx="5"/>
            <a:endCxn id="285707" idx="0"/>
          </p:cNvCxnSpPr>
          <p:nvPr/>
        </p:nvCxnSpPr>
        <p:spPr bwMode="auto">
          <a:xfrm>
            <a:off x="1250950" y="3175000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4" name="AutoShape 38"/>
          <p:cNvCxnSpPr>
            <a:cxnSpLocks noChangeShapeType="1"/>
            <a:stCxn id="285707" idx="3"/>
            <a:endCxn id="285710" idx="0"/>
          </p:cNvCxnSpPr>
          <p:nvPr/>
        </p:nvCxnSpPr>
        <p:spPr bwMode="auto">
          <a:xfrm flipH="1">
            <a:off x="1143000" y="3717925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5" name="AutoShape 39"/>
          <p:cNvCxnSpPr>
            <a:cxnSpLocks noChangeShapeType="1"/>
            <a:stCxn id="285710" idx="4"/>
            <a:endCxn id="285713" idx="0"/>
          </p:cNvCxnSpPr>
          <p:nvPr/>
        </p:nvCxnSpPr>
        <p:spPr bwMode="auto">
          <a:xfrm>
            <a:off x="1143000" y="43053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6" name="AutoShape 40"/>
          <p:cNvCxnSpPr>
            <a:cxnSpLocks noChangeShapeType="1"/>
            <a:stCxn id="285713" idx="4"/>
            <a:endCxn id="285711" idx="0"/>
          </p:cNvCxnSpPr>
          <p:nvPr/>
        </p:nvCxnSpPr>
        <p:spPr bwMode="auto">
          <a:xfrm>
            <a:off x="1143000" y="4848225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7" name="AutoShape 41"/>
          <p:cNvCxnSpPr>
            <a:cxnSpLocks noChangeShapeType="1"/>
            <a:stCxn id="285711" idx="4"/>
            <a:endCxn id="285712" idx="0"/>
          </p:cNvCxnSpPr>
          <p:nvPr/>
        </p:nvCxnSpPr>
        <p:spPr bwMode="auto">
          <a:xfrm>
            <a:off x="1143000" y="539115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8" name="AutoShape 42"/>
          <p:cNvCxnSpPr>
            <a:cxnSpLocks noChangeShapeType="1"/>
            <a:stCxn id="285712" idx="5"/>
            <a:endCxn id="285708" idx="1"/>
          </p:cNvCxnSpPr>
          <p:nvPr/>
        </p:nvCxnSpPr>
        <p:spPr bwMode="auto">
          <a:xfrm>
            <a:off x="1250950" y="5889625"/>
            <a:ext cx="1689100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219200" y="1219200"/>
            <a:ext cx="7441461" cy="584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 = </a:t>
            </a:r>
            <a:r>
              <a:rPr lang="en-US" sz="3200" dirty="0">
                <a:latin typeface="Lucida Sans Unicode" pitchFamily="34" charset="0"/>
              </a:rPr>
              <a:t>execution time on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latin typeface="Lucida Sans Unicode" pitchFamily="34" charset="0"/>
              </a:rPr>
              <a:t> processors</a:t>
            </a:r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3333750" y="34575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1" name="Oval 5"/>
          <p:cNvSpPr>
            <a:spLocks noChangeArrowheads="1"/>
          </p:cNvSpPr>
          <p:nvPr/>
        </p:nvSpPr>
        <p:spPr bwMode="auto">
          <a:xfrm>
            <a:off x="28575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2857500" y="508635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381000" y="34575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3810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6" name="Oval 10"/>
          <p:cNvSpPr>
            <a:spLocks noChangeArrowheads="1"/>
          </p:cNvSpPr>
          <p:nvPr/>
        </p:nvSpPr>
        <p:spPr bwMode="auto">
          <a:xfrm>
            <a:off x="1943100" y="23717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2895600" y="61722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9" name="Oval 13"/>
          <p:cNvSpPr>
            <a:spLocks noChangeArrowheads="1"/>
          </p:cNvSpPr>
          <p:nvPr/>
        </p:nvSpPr>
        <p:spPr bwMode="auto">
          <a:xfrm>
            <a:off x="990600" y="291465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0" name="Oval 14"/>
          <p:cNvSpPr>
            <a:spLocks noChangeArrowheads="1"/>
          </p:cNvSpPr>
          <p:nvPr/>
        </p:nvSpPr>
        <p:spPr bwMode="auto">
          <a:xfrm>
            <a:off x="9906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1" name="Oval 15"/>
          <p:cNvSpPr>
            <a:spLocks noChangeArrowheads="1"/>
          </p:cNvSpPr>
          <p:nvPr/>
        </p:nvSpPr>
        <p:spPr bwMode="auto">
          <a:xfrm>
            <a:off x="990600" y="508635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2" name="Oval 16"/>
          <p:cNvSpPr>
            <a:spLocks noChangeArrowheads="1"/>
          </p:cNvSpPr>
          <p:nvPr/>
        </p:nvSpPr>
        <p:spPr bwMode="auto">
          <a:xfrm>
            <a:off x="990600" y="56292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3" name="Oval 17"/>
          <p:cNvSpPr>
            <a:spLocks noChangeArrowheads="1"/>
          </p:cNvSpPr>
          <p:nvPr/>
        </p:nvSpPr>
        <p:spPr bwMode="auto">
          <a:xfrm>
            <a:off x="9906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4" name="Oval 18"/>
          <p:cNvSpPr>
            <a:spLocks noChangeArrowheads="1"/>
          </p:cNvSpPr>
          <p:nvPr/>
        </p:nvSpPr>
        <p:spPr bwMode="auto">
          <a:xfrm>
            <a:off x="19050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5" name="Oval 19"/>
          <p:cNvSpPr>
            <a:spLocks noChangeArrowheads="1"/>
          </p:cNvSpPr>
          <p:nvPr/>
        </p:nvSpPr>
        <p:spPr bwMode="auto">
          <a:xfrm>
            <a:off x="38100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6" name="Oval 20"/>
          <p:cNvSpPr>
            <a:spLocks noChangeArrowheads="1"/>
          </p:cNvSpPr>
          <p:nvPr/>
        </p:nvSpPr>
        <p:spPr bwMode="auto">
          <a:xfrm>
            <a:off x="38100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24" name="Oval 28"/>
          <p:cNvSpPr>
            <a:spLocks noChangeArrowheads="1"/>
          </p:cNvSpPr>
          <p:nvPr/>
        </p:nvSpPr>
        <p:spPr bwMode="auto">
          <a:xfrm>
            <a:off x="19050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1466850" y="34575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285717" name="AutoShape 21"/>
          <p:cNvCxnSpPr>
            <a:cxnSpLocks noChangeShapeType="1"/>
            <a:stCxn id="285706" idx="5"/>
            <a:endCxn id="285700" idx="0"/>
          </p:cNvCxnSpPr>
          <p:nvPr/>
        </p:nvCxnSpPr>
        <p:spPr bwMode="auto">
          <a:xfrm>
            <a:off x="2203450" y="2632075"/>
            <a:ext cx="1282700" cy="825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18" name="AutoShape 22"/>
          <p:cNvCxnSpPr>
            <a:cxnSpLocks noChangeShapeType="1"/>
            <a:stCxn id="285709" idx="3"/>
            <a:endCxn id="285703" idx="0"/>
          </p:cNvCxnSpPr>
          <p:nvPr/>
        </p:nvCxnSpPr>
        <p:spPr bwMode="auto">
          <a:xfrm flipH="1">
            <a:off x="533400" y="3175000"/>
            <a:ext cx="50165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19" name="AutoShape 23"/>
          <p:cNvCxnSpPr>
            <a:cxnSpLocks noChangeShapeType="1"/>
            <a:stCxn id="285703" idx="4"/>
            <a:endCxn id="285704" idx="0"/>
          </p:cNvCxnSpPr>
          <p:nvPr/>
        </p:nvCxnSpPr>
        <p:spPr bwMode="auto">
          <a:xfrm>
            <a:off x="533400" y="3762375"/>
            <a:ext cx="0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0" name="AutoShape 24"/>
          <p:cNvCxnSpPr>
            <a:cxnSpLocks noChangeShapeType="1"/>
            <a:stCxn id="285707" idx="5"/>
            <a:endCxn id="285714" idx="0"/>
          </p:cNvCxnSpPr>
          <p:nvPr/>
        </p:nvCxnSpPr>
        <p:spPr bwMode="auto">
          <a:xfrm>
            <a:off x="1727200" y="3717925"/>
            <a:ext cx="3302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1" name="AutoShape 25"/>
          <p:cNvCxnSpPr>
            <a:cxnSpLocks noChangeShapeType="1"/>
            <a:stCxn id="285704" idx="5"/>
            <a:endCxn id="285711" idx="1"/>
          </p:cNvCxnSpPr>
          <p:nvPr/>
        </p:nvCxnSpPr>
        <p:spPr bwMode="auto">
          <a:xfrm>
            <a:off x="641350" y="4803775"/>
            <a:ext cx="393700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2" name="AutoShape 26"/>
          <p:cNvCxnSpPr>
            <a:cxnSpLocks noChangeShapeType="1"/>
            <a:stCxn id="285700" idx="5"/>
            <a:endCxn id="285715" idx="0"/>
          </p:cNvCxnSpPr>
          <p:nvPr/>
        </p:nvCxnSpPr>
        <p:spPr bwMode="auto">
          <a:xfrm>
            <a:off x="3594100" y="3717925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3" name="AutoShape 27"/>
          <p:cNvCxnSpPr>
            <a:cxnSpLocks noChangeShapeType="1"/>
            <a:stCxn id="285724" idx="3"/>
            <a:endCxn id="285711" idx="7"/>
          </p:cNvCxnSpPr>
          <p:nvPr/>
        </p:nvCxnSpPr>
        <p:spPr bwMode="auto">
          <a:xfrm flipH="1">
            <a:off x="1250950" y="4803775"/>
            <a:ext cx="698500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5" name="AutoShape 29"/>
          <p:cNvCxnSpPr>
            <a:cxnSpLocks noChangeShapeType="1"/>
            <a:stCxn id="285714" idx="4"/>
            <a:endCxn id="285724" idx="0"/>
          </p:cNvCxnSpPr>
          <p:nvPr/>
        </p:nvCxnSpPr>
        <p:spPr bwMode="auto">
          <a:xfrm>
            <a:off x="2057400" y="43053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6" name="AutoShape 30"/>
          <p:cNvCxnSpPr>
            <a:cxnSpLocks noChangeShapeType="1"/>
            <a:stCxn id="285700" idx="3"/>
            <a:endCxn id="285701" idx="0"/>
          </p:cNvCxnSpPr>
          <p:nvPr/>
        </p:nvCxnSpPr>
        <p:spPr bwMode="auto">
          <a:xfrm flipH="1">
            <a:off x="3009900" y="3717925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7" name="AutoShape 31"/>
          <p:cNvCxnSpPr>
            <a:cxnSpLocks noChangeShapeType="1"/>
            <a:stCxn id="285701" idx="4"/>
            <a:endCxn id="285702" idx="0"/>
          </p:cNvCxnSpPr>
          <p:nvPr/>
        </p:nvCxnSpPr>
        <p:spPr bwMode="auto">
          <a:xfrm>
            <a:off x="3009900" y="4305300"/>
            <a:ext cx="0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8" name="AutoShape 32"/>
          <p:cNvCxnSpPr>
            <a:cxnSpLocks noChangeShapeType="1"/>
            <a:stCxn id="285715" idx="4"/>
            <a:endCxn id="285716" idx="0"/>
          </p:cNvCxnSpPr>
          <p:nvPr/>
        </p:nvCxnSpPr>
        <p:spPr bwMode="auto">
          <a:xfrm>
            <a:off x="3962400" y="43053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9" name="AutoShape 33"/>
          <p:cNvCxnSpPr>
            <a:cxnSpLocks noChangeShapeType="1"/>
            <a:stCxn id="285716" idx="4"/>
            <a:endCxn id="285708" idx="7"/>
          </p:cNvCxnSpPr>
          <p:nvPr/>
        </p:nvCxnSpPr>
        <p:spPr bwMode="auto">
          <a:xfrm flipH="1">
            <a:off x="3155950" y="4848225"/>
            <a:ext cx="806450" cy="1368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0" name="AutoShape 34"/>
          <p:cNvCxnSpPr>
            <a:cxnSpLocks noChangeShapeType="1"/>
            <a:stCxn id="285702" idx="4"/>
            <a:endCxn id="285708" idx="0"/>
          </p:cNvCxnSpPr>
          <p:nvPr/>
        </p:nvCxnSpPr>
        <p:spPr bwMode="auto">
          <a:xfrm>
            <a:off x="3009900" y="5391150"/>
            <a:ext cx="38100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3962400" y="5768975"/>
            <a:ext cx="512127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/>
            <a:r>
              <a:rPr lang="en-US" sz="2400" dirty="0" smtClean="0">
                <a:solidFill>
                  <a:schemeClr val="tx2"/>
                </a:solidFill>
                <a:latin typeface="Lucida Sans Unicode" pitchFamily="34" charset="0"/>
              </a:rPr>
              <a:t>*	</a:t>
            </a:r>
            <a:r>
              <a:rPr lang="en-US" sz="2400" dirty="0" smtClean="0">
                <a:latin typeface="Lucida Sans Unicode" pitchFamily="34" charset="0"/>
              </a:rPr>
              <a:t>Also </a:t>
            </a:r>
            <a:r>
              <a:rPr lang="en-US" sz="2400" dirty="0">
                <a:latin typeface="Lucida Sans Unicode" pitchFamily="34" charset="0"/>
              </a:rPr>
              <a:t>called </a:t>
            </a:r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critical-path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length</a:t>
            </a:r>
            <a:endParaRPr lang="en-US" sz="2400" dirty="0" smtClean="0">
              <a:solidFill>
                <a:schemeClr val="accent6"/>
              </a:solidFill>
              <a:latin typeface="Lucida Sans Unicode" pitchFamily="34" charset="0"/>
            </a:endParaRPr>
          </a:p>
          <a:p>
            <a:pPr marL="168275" indent="-168275"/>
            <a:r>
              <a:rPr lang="en-US" sz="2400" dirty="0" smtClean="0">
                <a:latin typeface="Lucida Sans Unicode" pitchFamily="34" charset="0"/>
              </a:rPr>
              <a:t>	or </a:t>
            </a:r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computational depth</a:t>
            </a:r>
            <a:r>
              <a:rPr lang="en-US" sz="2400" dirty="0">
                <a:latin typeface="Lucida Sans Unicode" pitchFamily="34" charset="0"/>
              </a:rPr>
              <a:t>.</a:t>
            </a:r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1943100" y="18288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67" name="Oval 10"/>
          <p:cNvSpPr>
            <a:spLocks noChangeArrowheads="1"/>
          </p:cNvSpPr>
          <p:nvPr/>
        </p:nvSpPr>
        <p:spPr bwMode="auto">
          <a:xfrm>
            <a:off x="1943100" y="237172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2895600" y="61722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69" name="Oval 13"/>
          <p:cNvSpPr>
            <a:spLocks noChangeArrowheads="1"/>
          </p:cNvSpPr>
          <p:nvPr/>
        </p:nvSpPr>
        <p:spPr bwMode="auto">
          <a:xfrm>
            <a:off x="990600" y="291465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990600" y="400050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990600" y="5086350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990600" y="562927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990600" y="454342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74" name="Oval 11"/>
          <p:cNvSpPr>
            <a:spLocks noChangeArrowheads="1"/>
          </p:cNvSpPr>
          <p:nvPr/>
        </p:nvSpPr>
        <p:spPr bwMode="auto">
          <a:xfrm>
            <a:off x="1466850" y="3457575"/>
            <a:ext cx="304800" cy="304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27412" y="1828800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 smtClean="0">
                <a:solidFill>
                  <a:srgbClr val="002060"/>
                </a:solidFill>
                <a:latin typeface="Lucida Sans Unicode" pitchFamily="34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 =</a:t>
            </a:r>
            <a:r>
              <a:rPr lang="en-US" sz="3200" dirty="0" smtClean="0">
                <a:solidFill>
                  <a:srgbClr val="827F77"/>
                </a:solidFill>
                <a:latin typeface="Lucida Sans Unicode" pitchFamily="34" charset="0"/>
              </a:rPr>
              <a:t> </a:t>
            </a:r>
            <a:r>
              <a:rPr lang="en-US" sz="3200" b="1" i="1" dirty="0" smtClean="0">
                <a:solidFill>
                  <a:schemeClr val="accent6"/>
                </a:solidFill>
                <a:latin typeface="Lucida Sans Unicode" pitchFamily="34" charset="0"/>
              </a:rPr>
              <a:t>work</a:t>
            </a:r>
            <a:endParaRPr lang="en-US" sz="3200" b="1" i="1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019800" y="1828800"/>
            <a:ext cx="259238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∞</a:t>
            </a:r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= </a:t>
            </a:r>
            <a:r>
              <a:rPr lang="en-US" sz="3200" b="1" i="1" dirty="0">
                <a:solidFill>
                  <a:schemeClr val="accent6"/>
                </a:solidFill>
                <a:latin typeface="Lucida Sans Unicode" pitchFamily="34" charset="0"/>
              </a:rPr>
              <a:t>span</a:t>
            </a:r>
            <a:r>
              <a:rPr lang="en-US" sz="3200" b="1" dirty="0">
                <a:solidFill>
                  <a:schemeClr val="tx2"/>
                </a:solidFill>
                <a:latin typeface="Lucida Sans Unicode" pitchFamily="34" charset="0"/>
              </a:rPr>
              <a:t>*</a:t>
            </a:r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Cilk++ Syntax and Concepts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Races and Race Detection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800" b="1" dirty="0" smtClean="0">
                <a:solidFill>
                  <a:srgbClr val="0093D0"/>
                </a:solidFill>
                <a:latin typeface="HandelGotDBol"/>
              </a:rPr>
              <a:t>Scalability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731" name="AutoShape 35"/>
          <p:cNvCxnSpPr>
            <a:cxnSpLocks noChangeShapeType="1"/>
            <a:stCxn id="285705" idx="4"/>
            <a:endCxn id="285706" idx="0"/>
          </p:cNvCxnSpPr>
          <p:nvPr/>
        </p:nvCxnSpPr>
        <p:spPr bwMode="auto">
          <a:xfrm>
            <a:off x="2095500" y="21336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2" name="AutoShape 36"/>
          <p:cNvCxnSpPr>
            <a:cxnSpLocks noChangeShapeType="1"/>
            <a:stCxn id="285706" idx="3"/>
            <a:endCxn id="285709" idx="0"/>
          </p:cNvCxnSpPr>
          <p:nvPr/>
        </p:nvCxnSpPr>
        <p:spPr bwMode="auto">
          <a:xfrm flipH="1">
            <a:off x="1143000" y="2632075"/>
            <a:ext cx="84455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3" name="AutoShape 37"/>
          <p:cNvCxnSpPr>
            <a:cxnSpLocks noChangeShapeType="1"/>
            <a:stCxn id="285709" idx="5"/>
            <a:endCxn id="285707" idx="0"/>
          </p:cNvCxnSpPr>
          <p:nvPr/>
        </p:nvCxnSpPr>
        <p:spPr bwMode="auto">
          <a:xfrm>
            <a:off x="1250950" y="3175000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4" name="AutoShape 38"/>
          <p:cNvCxnSpPr>
            <a:cxnSpLocks noChangeShapeType="1"/>
            <a:stCxn id="285707" idx="3"/>
            <a:endCxn id="285710" idx="0"/>
          </p:cNvCxnSpPr>
          <p:nvPr/>
        </p:nvCxnSpPr>
        <p:spPr bwMode="auto">
          <a:xfrm flipH="1">
            <a:off x="1143000" y="3717925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5" name="AutoShape 39"/>
          <p:cNvCxnSpPr>
            <a:cxnSpLocks noChangeShapeType="1"/>
            <a:stCxn id="285710" idx="4"/>
            <a:endCxn id="285713" idx="0"/>
          </p:cNvCxnSpPr>
          <p:nvPr/>
        </p:nvCxnSpPr>
        <p:spPr bwMode="auto">
          <a:xfrm>
            <a:off x="1143000" y="43053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6" name="AutoShape 40"/>
          <p:cNvCxnSpPr>
            <a:cxnSpLocks noChangeShapeType="1"/>
            <a:stCxn id="285713" idx="4"/>
            <a:endCxn id="285711" idx="0"/>
          </p:cNvCxnSpPr>
          <p:nvPr/>
        </p:nvCxnSpPr>
        <p:spPr bwMode="auto">
          <a:xfrm>
            <a:off x="1143000" y="4848225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7" name="AutoShape 41"/>
          <p:cNvCxnSpPr>
            <a:cxnSpLocks noChangeShapeType="1"/>
            <a:stCxn id="285711" idx="4"/>
            <a:endCxn id="285712" idx="0"/>
          </p:cNvCxnSpPr>
          <p:nvPr/>
        </p:nvCxnSpPr>
        <p:spPr bwMode="auto">
          <a:xfrm>
            <a:off x="1143000" y="539115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8" name="AutoShape 42"/>
          <p:cNvCxnSpPr>
            <a:cxnSpLocks noChangeShapeType="1"/>
            <a:stCxn id="285712" idx="5"/>
            <a:endCxn id="285708" idx="1"/>
          </p:cNvCxnSpPr>
          <p:nvPr/>
        </p:nvCxnSpPr>
        <p:spPr bwMode="auto">
          <a:xfrm>
            <a:off x="1250950" y="5889625"/>
            <a:ext cx="1689100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219200" y="1219200"/>
            <a:ext cx="7441461" cy="584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 = </a:t>
            </a:r>
            <a:r>
              <a:rPr lang="en-US" sz="3200" dirty="0">
                <a:latin typeface="Lucida Sans Unicode" pitchFamily="34" charset="0"/>
              </a:rPr>
              <a:t>execution time on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latin typeface="Lucida Sans Unicode" pitchFamily="34" charset="0"/>
              </a:rPr>
              <a:t> processors</a:t>
            </a:r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3333750" y="34575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1" name="Oval 5"/>
          <p:cNvSpPr>
            <a:spLocks noChangeArrowheads="1"/>
          </p:cNvSpPr>
          <p:nvPr/>
        </p:nvSpPr>
        <p:spPr bwMode="auto">
          <a:xfrm>
            <a:off x="28575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2857500" y="508635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381000" y="34575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3810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1943100" y="18288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6" name="Oval 10"/>
          <p:cNvSpPr>
            <a:spLocks noChangeArrowheads="1"/>
          </p:cNvSpPr>
          <p:nvPr/>
        </p:nvSpPr>
        <p:spPr bwMode="auto">
          <a:xfrm>
            <a:off x="1943100" y="23717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2895600" y="61722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9" name="Oval 13"/>
          <p:cNvSpPr>
            <a:spLocks noChangeArrowheads="1"/>
          </p:cNvSpPr>
          <p:nvPr/>
        </p:nvSpPr>
        <p:spPr bwMode="auto">
          <a:xfrm>
            <a:off x="990600" y="291465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0" name="Oval 14"/>
          <p:cNvSpPr>
            <a:spLocks noChangeArrowheads="1"/>
          </p:cNvSpPr>
          <p:nvPr/>
        </p:nvSpPr>
        <p:spPr bwMode="auto">
          <a:xfrm>
            <a:off x="9906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1" name="Oval 15"/>
          <p:cNvSpPr>
            <a:spLocks noChangeArrowheads="1"/>
          </p:cNvSpPr>
          <p:nvPr/>
        </p:nvSpPr>
        <p:spPr bwMode="auto">
          <a:xfrm>
            <a:off x="990600" y="508635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2" name="Oval 16"/>
          <p:cNvSpPr>
            <a:spLocks noChangeArrowheads="1"/>
          </p:cNvSpPr>
          <p:nvPr/>
        </p:nvSpPr>
        <p:spPr bwMode="auto">
          <a:xfrm>
            <a:off x="990600" y="56292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3" name="Oval 17"/>
          <p:cNvSpPr>
            <a:spLocks noChangeArrowheads="1"/>
          </p:cNvSpPr>
          <p:nvPr/>
        </p:nvSpPr>
        <p:spPr bwMode="auto">
          <a:xfrm>
            <a:off x="9906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4" name="Oval 18"/>
          <p:cNvSpPr>
            <a:spLocks noChangeArrowheads="1"/>
          </p:cNvSpPr>
          <p:nvPr/>
        </p:nvSpPr>
        <p:spPr bwMode="auto">
          <a:xfrm>
            <a:off x="19050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5" name="Oval 19"/>
          <p:cNvSpPr>
            <a:spLocks noChangeArrowheads="1"/>
          </p:cNvSpPr>
          <p:nvPr/>
        </p:nvSpPr>
        <p:spPr bwMode="auto">
          <a:xfrm>
            <a:off x="3810000" y="4000500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16" name="Oval 20"/>
          <p:cNvSpPr>
            <a:spLocks noChangeArrowheads="1"/>
          </p:cNvSpPr>
          <p:nvPr/>
        </p:nvSpPr>
        <p:spPr bwMode="auto">
          <a:xfrm>
            <a:off x="38100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24" name="Oval 28"/>
          <p:cNvSpPr>
            <a:spLocks noChangeArrowheads="1"/>
          </p:cNvSpPr>
          <p:nvPr/>
        </p:nvSpPr>
        <p:spPr bwMode="auto">
          <a:xfrm>
            <a:off x="1905000" y="454342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1466850" y="3457575"/>
            <a:ext cx="304800" cy="304800"/>
          </a:xfrm>
          <a:prstGeom prst="ellipse">
            <a:avLst/>
          </a:prstGeom>
          <a:solidFill>
            <a:srgbClr val="C0C0C0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cxnSp>
        <p:nvCxnSpPr>
          <p:cNvPr id="285717" name="AutoShape 21"/>
          <p:cNvCxnSpPr>
            <a:cxnSpLocks noChangeShapeType="1"/>
            <a:stCxn id="285706" idx="5"/>
            <a:endCxn id="285700" idx="0"/>
          </p:cNvCxnSpPr>
          <p:nvPr/>
        </p:nvCxnSpPr>
        <p:spPr bwMode="auto">
          <a:xfrm>
            <a:off x="2203450" y="2632075"/>
            <a:ext cx="1282700" cy="825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18" name="AutoShape 22"/>
          <p:cNvCxnSpPr>
            <a:cxnSpLocks noChangeShapeType="1"/>
            <a:stCxn id="285709" idx="3"/>
            <a:endCxn id="285703" idx="0"/>
          </p:cNvCxnSpPr>
          <p:nvPr/>
        </p:nvCxnSpPr>
        <p:spPr bwMode="auto">
          <a:xfrm flipH="1">
            <a:off x="533400" y="3175000"/>
            <a:ext cx="50165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19" name="AutoShape 23"/>
          <p:cNvCxnSpPr>
            <a:cxnSpLocks noChangeShapeType="1"/>
            <a:stCxn id="285703" idx="4"/>
            <a:endCxn id="285704" idx="0"/>
          </p:cNvCxnSpPr>
          <p:nvPr/>
        </p:nvCxnSpPr>
        <p:spPr bwMode="auto">
          <a:xfrm>
            <a:off x="533400" y="3762375"/>
            <a:ext cx="0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0" name="AutoShape 24"/>
          <p:cNvCxnSpPr>
            <a:cxnSpLocks noChangeShapeType="1"/>
            <a:stCxn id="285707" idx="5"/>
            <a:endCxn id="285714" idx="0"/>
          </p:cNvCxnSpPr>
          <p:nvPr/>
        </p:nvCxnSpPr>
        <p:spPr bwMode="auto">
          <a:xfrm>
            <a:off x="1727200" y="3717925"/>
            <a:ext cx="3302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1" name="AutoShape 25"/>
          <p:cNvCxnSpPr>
            <a:cxnSpLocks noChangeShapeType="1"/>
            <a:stCxn id="285704" idx="5"/>
            <a:endCxn id="285711" idx="1"/>
          </p:cNvCxnSpPr>
          <p:nvPr/>
        </p:nvCxnSpPr>
        <p:spPr bwMode="auto">
          <a:xfrm>
            <a:off x="641350" y="4803775"/>
            <a:ext cx="393700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2" name="AutoShape 26"/>
          <p:cNvCxnSpPr>
            <a:cxnSpLocks noChangeShapeType="1"/>
            <a:stCxn id="285700" idx="5"/>
            <a:endCxn id="285715" idx="0"/>
          </p:cNvCxnSpPr>
          <p:nvPr/>
        </p:nvCxnSpPr>
        <p:spPr bwMode="auto">
          <a:xfrm>
            <a:off x="3594100" y="3717925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3" name="AutoShape 27"/>
          <p:cNvCxnSpPr>
            <a:cxnSpLocks noChangeShapeType="1"/>
            <a:stCxn id="285724" idx="3"/>
            <a:endCxn id="285711" idx="7"/>
          </p:cNvCxnSpPr>
          <p:nvPr/>
        </p:nvCxnSpPr>
        <p:spPr bwMode="auto">
          <a:xfrm flipH="1">
            <a:off x="1250950" y="4803775"/>
            <a:ext cx="698500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5" name="AutoShape 29"/>
          <p:cNvCxnSpPr>
            <a:cxnSpLocks noChangeShapeType="1"/>
            <a:stCxn id="285714" idx="4"/>
            <a:endCxn id="285724" idx="0"/>
          </p:cNvCxnSpPr>
          <p:nvPr/>
        </p:nvCxnSpPr>
        <p:spPr bwMode="auto">
          <a:xfrm>
            <a:off x="2057400" y="43053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6" name="AutoShape 30"/>
          <p:cNvCxnSpPr>
            <a:cxnSpLocks noChangeShapeType="1"/>
            <a:stCxn id="285700" idx="3"/>
            <a:endCxn id="285701" idx="0"/>
          </p:cNvCxnSpPr>
          <p:nvPr/>
        </p:nvCxnSpPr>
        <p:spPr bwMode="auto">
          <a:xfrm flipH="1">
            <a:off x="3009900" y="3717925"/>
            <a:ext cx="368300" cy="282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7" name="AutoShape 31"/>
          <p:cNvCxnSpPr>
            <a:cxnSpLocks noChangeShapeType="1"/>
            <a:stCxn id="285701" idx="4"/>
            <a:endCxn id="285702" idx="0"/>
          </p:cNvCxnSpPr>
          <p:nvPr/>
        </p:nvCxnSpPr>
        <p:spPr bwMode="auto">
          <a:xfrm>
            <a:off x="3009900" y="4305300"/>
            <a:ext cx="0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8" name="AutoShape 32"/>
          <p:cNvCxnSpPr>
            <a:cxnSpLocks noChangeShapeType="1"/>
            <a:stCxn id="285715" idx="4"/>
            <a:endCxn id="285716" idx="0"/>
          </p:cNvCxnSpPr>
          <p:nvPr/>
        </p:nvCxnSpPr>
        <p:spPr bwMode="auto">
          <a:xfrm>
            <a:off x="3962400" y="4305300"/>
            <a:ext cx="0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29" name="AutoShape 33"/>
          <p:cNvCxnSpPr>
            <a:cxnSpLocks noChangeShapeType="1"/>
            <a:stCxn id="285716" idx="4"/>
            <a:endCxn id="285708" idx="7"/>
          </p:cNvCxnSpPr>
          <p:nvPr/>
        </p:nvCxnSpPr>
        <p:spPr bwMode="auto">
          <a:xfrm flipH="1">
            <a:off x="3155950" y="4848225"/>
            <a:ext cx="806450" cy="1368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285730" name="AutoShape 34"/>
          <p:cNvCxnSpPr>
            <a:cxnSpLocks noChangeShapeType="1"/>
            <a:stCxn id="285702" idx="4"/>
            <a:endCxn id="285708" idx="0"/>
          </p:cNvCxnSpPr>
          <p:nvPr/>
        </p:nvCxnSpPr>
        <p:spPr bwMode="auto">
          <a:xfrm>
            <a:off x="3009900" y="5391150"/>
            <a:ext cx="38100" cy="781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3427412" y="1828800"/>
            <a:ext cx="218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 smtClean="0">
                <a:solidFill>
                  <a:srgbClr val="002060"/>
                </a:solidFill>
                <a:latin typeface="Lucida Sans Unicode" pitchFamily="34" charset="0"/>
              </a:rPr>
              <a:t>1</a:t>
            </a:r>
            <a:r>
              <a:rPr lang="en-US" sz="3200" dirty="0" smtClean="0">
                <a:solidFill>
                  <a:srgbClr val="827F77"/>
                </a:solidFill>
                <a:latin typeface="Lucida Sans Unicode" pitchFamily="34" charset="0"/>
              </a:rPr>
              <a:t> = </a:t>
            </a:r>
            <a:r>
              <a:rPr lang="en-US" sz="3200" b="1" i="1" dirty="0" smtClean="0">
                <a:solidFill>
                  <a:schemeClr val="accent6"/>
                </a:solidFill>
                <a:latin typeface="Lucida Sans Unicode" pitchFamily="34" charset="0"/>
              </a:rPr>
              <a:t>work</a:t>
            </a:r>
            <a:endParaRPr lang="en-US" sz="3200" b="1" i="1" dirty="0">
              <a:solidFill>
                <a:schemeClr val="accent6"/>
              </a:solidFill>
              <a:latin typeface="Lucida Sans Unicode" pitchFamily="34" charset="0"/>
            </a:endParaRPr>
          </a:p>
        </p:txBody>
      </p:sp>
      <p:sp>
        <p:nvSpPr>
          <p:cNvPr id="46" name="Text Box 67"/>
          <p:cNvSpPr txBox="1">
            <a:spLocks noChangeArrowheads="1"/>
          </p:cNvSpPr>
          <p:nvPr/>
        </p:nvSpPr>
        <p:spPr bwMode="auto">
          <a:xfrm>
            <a:off x="6019800" y="1828800"/>
            <a:ext cx="259238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T</a:t>
            </a:r>
            <a:r>
              <a:rPr lang="en-US" sz="3200" baseline="-25000" dirty="0" smtClean="0">
                <a:solidFill>
                  <a:srgbClr val="002060"/>
                </a:solidFill>
                <a:latin typeface="Lucida Sans Unicode"/>
                <a:cs typeface="Lucida Sans Unicode"/>
              </a:rPr>
              <a:t>∞</a:t>
            </a:r>
            <a:r>
              <a:rPr lang="en-US" sz="3200" dirty="0" smtClean="0">
                <a:solidFill>
                  <a:srgbClr val="002060"/>
                </a:solidFill>
                <a:latin typeface="Lucida Sans Unicode" pitchFamily="34" charset="0"/>
              </a:rPr>
              <a:t> </a:t>
            </a:r>
            <a:r>
              <a:rPr lang="en-US" sz="3200" dirty="0">
                <a:latin typeface="Lucida Sans Unicode" pitchFamily="34" charset="0"/>
              </a:rPr>
              <a:t>= </a:t>
            </a:r>
            <a:r>
              <a:rPr lang="en-US" sz="3200" b="1" i="1" dirty="0">
                <a:solidFill>
                  <a:schemeClr val="accent6"/>
                </a:solidFill>
                <a:latin typeface="Lucida Sans Unicode" pitchFamily="34" charset="0"/>
              </a:rPr>
              <a:t>span</a:t>
            </a:r>
            <a:r>
              <a:rPr lang="en-US" sz="3200" b="1" dirty="0">
                <a:solidFill>
                  <a:schemeClr val="tx2"/>
                </a:solidFill>
                <a:latin typeface="Lucida Sans Unicode" pitchFamily="34" charset="0"/>
              </a:rPr>
              <a:t>*</a:t>
            </a:r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3962400" y="5768975"/>
            <a:ext cx="512127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/>
            <a:r>
              <a:rPr lang="en-US" sz="2400" dirty="0" smtClean="0">
                <a:solidFill>
                  <a:schemeClr val="tx2"/>
                </a:solidFill>
                <a:latin typeface="Lucida Sans Unicode" pitchFamily="34" charset="0"/>
              </a:rPr>
              <a:t>*	</a:t>
            </a:r>
            <a:r>
              <a:rPr lang="en-US" sz="2400" dirty="0" smtClean="0">
                <a:latin typeface="Lucida Sans Unicode" pitchFamily="34" charset="0"/>
              </a:rPr>
              <a:t>Also </a:t>
            </a:r>
            <a:r>
              <a:rPr lang="en-US" sz="2400" dirty="0">
                <a:latin typeface="Lucida Sans Unicode" pitchFamily="34" charset="0"/>
              </a:rPr>
              <a:t>called </a:t>
            </a:r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critical-path </a:t>
            </a:r>
            <a:r>
              <a:rPr lang="en-US" sz="2400" b="1" i="1" dirty="0" smtClean="0">
                <a:solidFill>
                  <a:schemeClr val="accent6"/>
                </a:solidFill>
                <a:latin typeface="Lucida Sans Unicode" pitchFamily="34" charset="0"/>
              </a:rPr>
              <a:t>length</a:t>
            </a:r>
            <a:endParaRPr lang="en-US" sz="2400" dirty="0" smtClean="0">
              <a:solidFill>
                <a:schemeClr val="accent6"/>
              </a:solidFill>
              <a:latin typeface="Lucida Sans Unicode" pitchFamily="34" charset="0"/>
            </a:endParaRPr>
          </a:p>
          <a:p>
            <a:pPr marL="168275" indent="-168275"/>
            <a:r>
              <a:rPr lang="en-US" sz="2400" dirty="0" smtClean="0">
                <a:latin typeface="Lucida Sans Unicode" pitchFamily="34" charset="0"/>
              </a:rPr>
              <a:t>	or </a:t>
            </a:r>
            <a:r>
              <a:rPr lang="en-US" sz="2400" b="1" i="1" dirty="0">
                <a:solidFill>
                  <a:schemeClr val="accent6"/>
                </a:solidFill>
                <a:latin typeface="Lucida Sans Unicode" pitchFamily="34" charset="0"/>
              </a:rPr>
              <a:t>computational depth</a:t>
            </a:r>
            <a:r>
              <a:rPr lang="en-US" sz="2400" dirty="0">
                <a:latin typeface="Lucida Sans Unicode" pitchFamily="34" charset="0"/>
              </a:rPr>
              <a:t>.</a:t>
            </a:r>
          </a:p>
        </p:txBody>
      </p:sp>
      <p:sp>
        <p:nvSpPr>
          <p:cNvPr id="65" name="AutoShape 88"/>
          <p:cNvSpPr>
            <a:spLocks noChangeArrowheads="1"/>
          </p:cNvSpPr>
          <p:nvPr/>
        </p:nvSpPr>
        <p:spPr bwMode="auto">
          <a:xfrm>
            <a:off x="5105400" y="2710577"/>
            <a:ext cx="2514600" cy="125991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6350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Lucida Sans Unicode" pitchFamily="34" charset="0"/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  <a:latin typeface="Lucida Sans Unicode" pitchFamily="34" charset="0"/>
              </a:rPr>
              <a:t>ORK</a:t>
            </a:r>
            <a:r>
              <a:rPr lang="en-US" sz="3600" b="1" dirty="0" smtClean="0">
                <a:solidFill>
                  <a:schemeClr val="tx2"/>
                </a:solidFill>
                <a:latin typeface="Lucida Sans Unicode" pitchFamily="34" charset="0"/>
              </a:rPr>
              <a:t> L</a:t>
            </a:r>
            <a:r>
              <a:rPr lang="en-US" sz="2800" b="1" dirty="0" smtClean="0">
                <a:solidFill>
                  <a:schemeClr val="tx2"/>
                </a:solidFill>
                <a:latin typeface="Lucida Sans Unicode" pitchFamily="34" charset="0"/>
              </a:rPr>
              <a:t>AW</a:t>
            </a: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6075" lvl="1" indent="-231775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Tx/>
              <a:buChar char="∙"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T</a:t>
            </a:r>
            <a:r>
              <a:rPr lang="en-US" sz="3200" baseline="-2500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P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Lucida Sans Unicode"/>
                <a:cs typeface="Lucida Sans Unicode"/>
              </a:rPr>
              <a:t>≥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  <a:sym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  <a:sym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Lucida Sans Unicode" pitchFamily="34" charset="0"/>
                <a:sym typeface="Times New Roman" pitchFamily="18" charset="0"/>
              </a:rPr>
              <a:t>/P</a:t>
            </a:r>
          </a:p>
        </p:txBody>
      </p:sp>
      <p:sp>
        <p:nvSpPr>
          <p:cNvPr id="48" name="AutoShape 88"/>
          <p:cNvSpPr>
            <a:spLocks noChangeArrowheads="1"/>
          </p:cNvSpPr>
          <p:nvPr/>
        </p:nvSpPr>
        <p:spPr bwMode="auto">
          <a:xfrm>
            <a:off x="5105400" y="4234577"/>
            <a:ext cx="2514600" cy="132802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6350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anchor="ctr">
            <a:spAutoFit/>
          </a:bodyPr>
          <a:lstStyle/>
          <a:p>
            <a:pPr marL="0" lvl="1">
              <a:buClr>
                <a:srgbClr val="0093D0"/>
              </a:buClr>
            </a:pPr>
            <a:r>
              <a:rPr lang="en-US" sz="4000" b="1" dirty="0" smtClean="0">
                <a:solidFill>
                  <a:srgbClr val="990033"/>
                </a:solidFill>
                <a:latin typeface="Lucida Sans Unicode" pitchFamily="34" charset="0"/>
              </a:rPr>
              <a:t>S</a:t>
            </a:r>
            <a:r>
              <a:rPr lang="en-US" sz="2800" b="1" dirty="0" smtClean="0">
                <a:solidFill>
                  <a:srgbClr val="990033"/>
                </a:solidFill>
                <a:latin typeface="Lucida Sans Unicode" pitchFamily="34" charset="0"/>
              </a:rPr>
              <a:t>PAN</a:t>
            </a:r>
            <a:r>
              <a:rPr lang="en-US" sz="4000" b="1" dirty="0" smtClean="0">
                <a:solidFill>
                  <a:srgbClr val="990033"/>
                </a:solidFill>
                <a:latin typeface="Lucida Sans Unicode" pitchFamily="34" charset="0"/>
              </a:rPr>
              <a:t> L</a:t>
            </a:r>
            <a:r>
              <a:rPr lang="en-US" sz="2800" b="1" dirty="0" smtClean="0">
                <a:solidFill>
                  <a:srgbClr val="990033"/>
                </a:solidFill>
                <a:latin typeface="Lucida Sans Unicode" pitchFamily="34" charset="0"/>
              </a:rPr>
              <a:t>AW</a:t>
            </a:r>
            <a:endParaRPr lang="en-US" sz="3200" dirty="0" smtClean="0">
              <a:solidFill>
                <a:srgbClr val="6E6C65">
                  <a:lumMod val="50000"/>
                </a:srgbClr>
              </a:solidFill>
              <a:latin typeface="Lucida Sans Unicode" pitchFamily="34" charset="0"/>
              <a:sym typeface="Times New Roman" pitchFamily="18" charset="0"/>
            </a:endParaRPr>
          </a:p>
          <a:p>
            <a:pPr marL="346075" lvl="1" indent="-231775">
              <a:buClr>
                <a:srgbClr val="0093D0"/>
              </a:buClr>
              <a:buFontTx/>
              <a:buChar char="∙"/>
            </a:pPr>
            <a:r>
              <a:rPr lang="en-US" sz="3200" dirty="0" smtClean="0">
                <a:solidFill>
                  <a:srgbClr val="6E6C65">
                    <a:lumMod val="50000"/>
                  </a:srgbClr>
                </a:solidFill>
                <a:latin typeface="Lucida Sans Unicode" pitchFamily="34" charset="0"/>
              </a:rPr>
              <a:t>T</a:t>
            </a:r>
            <a:r>
              <a:rPr lang="en-US" sz="3200" baseline="-25000" dirty="0" smtClean="0">
                <a:solidFill>
                  <a:srgbClr val="6E6C65">
                    <a:lumMod val="50000"/>
                  </a:srgbClr>
                </a:solidFill>
                <a:latin typeface="Lucida Sans Unicode" pitchFamily="34" charset="0"/>
              </a:rPr>
              <a:t>P</a:t>
            </a:r>
            <a:r>
              <a:rPr lang="en-US" sz="3200" dirty="0" smtClean="0">
                <a:solidFill>
                  <a:srgbClr val="6E6C65">
                    <a:lumMod val="50000"/>
                  </a:srgbClr>
                </a:solidFill>
                <a:latin typeface="Lucida Sans Unicode"/>
              </a:rPr>
              <a:t> ≥</a:t>
            </a:r>
            <a:r>
              <a:rPr lang="en-US" sz="3200" dirty="0" smtClean="0">
                <a:solidFill>
                  <a:srgbClr val="6E6C65">
                    <a:lumMod val="50000"/>
                  </a:srgbClr>
                </a:solidFill>
                <a:latin typeface="Lucida Sans Unicode" pitchFamily="34" charset="0"/>
                <a:sym typeface="Times New Roman" pitchFamily="18" charset="0"/>
              </a:rPr>
              <a:t> T</a:t>
            </a:r>
            <a:r>
              <a:rPr lang="en-US" sz="3200" baseline="-25000" dirty="0" smtClean="0">
                <a:solidFill>
                  <a:srgbClr val="6E6C65">
                    <a:lumMod val="50000"/>
                  </a:srgbClr>
                </a:solidFill>
                <a:latin typeface="Lucida Sans Unicode"/>
                <a:sym typeface="Times New Roman" pitchFamily="18" charset="0"/>
              </a:rPr>
              <a:t>∞</a:t>
            </a:r>
            <a:endParaRPr lang="en-US" sz="1600" dirty="0">
              <a:solidFill>
                <a:srgbClr val="6E6C65">
                  <a:lumMod val="50000"/>
                </a:srgbClr>
              </a:solidFill>
              <a:latin typeface="Lucida Sans Unicode" pitchFamily="34" charset="0"/>
            </a:endParaRPr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122"/>
          <p:cNvSpPr txBox="1">
            <a:spLocks noChangeArrowheads="1"/>
          </p:cNvSpPr>
          <p:nvPr/>
        </p:nvSpPr>
        <p:spPr bwMode="auto">
          <a:xfrm>
            <a:off x="1828800" y="4419600"/>
            <a:ext cx="54864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</a:rPr>
              <a:t>Work:</a:t>
            </a:r>
            <a:r>
              <a:rPr lang="en-US" sz="2800" dirty="0" smtClean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Composition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1828800" y="1970106"/>
            <a:ext cx="5486400" cy="1469988"/>
            <a:chOff x="228600" y="2019300"/>
            <a:chExt cx="4265994" cy="1143000"/>
          </a:xfrm>
        </p:grpSpPr>
        <p:sp>
          <p:nvSpPr>
            <p:cNvPr id="3" name="Cloud 2"/>
            <p:cNvSpPr/>
            <p:nvPr/>
          </p:nvSpPr>
          <p:spPr>
            <a:xfrm>
              <a:off x="685800" y="2019300"/>
              <a:ext cx="1447800" cy="1143000"/>
            </a:xfrm>
            <a:prstGeom prst="cloud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A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2590800" y="2019300"/>
              <a:ext cx="1447800" cy="1143000"/>
            </a:xfrm>
            <a:prstGeom prst="cloud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600" dirty="0" smtClean="0">
                  <a:solidFill>
                    <a:srgbClr val="000000"/>
                  </a:solidFill>
                </a:rPr>
                <a:t>B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3" idx="0"/>
              <a:endCxn id="8" idx="2"/>
            </p:cNvCxnSpPr>
            <p:nvPr/>
          </p:nvCxnSpPr>
          <p:spPr>
            <a:xfrm>
              <a:off x="2132394" y="25908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3" idx="2"/>
            </p:cNvCxnSpPr>
            <p:nvPr/>
          </p:nvCxnSpPr>
          <p:spPr>
            <a:xfrm>
              <a:off x="228600" y="25908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0"/>
            </p:cNvCxnSpPr>
            <p:nvPr/>
          </p:nvCxnSpPr>
          <p:spPr>
            <a:xfrm>
              <a:off x="4037394" y="25908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1828800" y="4419600"/>
            <a:ext cx="54864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latin typeface="Lucida Sans Unicode" pitchFamily="34" charset="0"/>
              </a:rPr>
              <a:t>Work:</a:t>
            </a:r>
            <a:r>
              <a:rPr lang="en-US" sz="2800" dirty="0" smtClean="0">
                <a:latin typeface="Lucida Sans Unicode" pitchFamily="34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(A) 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+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B)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8" name="Text Box 105"/>
          <p:cNvSpPr txBox="1">
            <a:spLocks noChangeArrowheads="1"/>
          </p:cNvSpPr>
          <p:nvPr/>
        </p:nvSpPr>
        <p:spPr bwMode="auto">
          <a:xfrm>
            <a:off x="1828800" y="5039380"/>
            <a:ext cx="57150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</a:rPr>
              <a:t>Span:</a:t>
            </a:r>
            <a:r>
              <a:rPr lang="en-US" sz="2800" dirty="0" smtClean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(A) 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+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(B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)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9" name="Text Box 123"/>
          <p:cNvSpPr txBox="1">
            <a:spLocks noChangeArrowheads="1"/>
          </p:cNvSpPr>
          <p:nvPr/>
        </p:nvSpPr>
        <p:spPr bwMode="auto">
          <a:xfrm>
            <a:off x="1828800" y="5039380"/>
            <a:ext cx="47244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</a:rPr>
              <a:t>Span:</a:t>
            </a:r>
            <a:r>
              <a:rPr lang="en-US" sz="2800" dirty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grpSp>
        <p:nvGrpSpPr>
          <p:cNvPr id="3" name="Group 37"/>
          <p:cNvGrpSpPr/>
          <p:nvPr/>
        </p:nvGrpSpPr>
        <p:grpSpPr>
          <a:xfrm>
            <a:off x="2806147" y="1371600"/>
            <a:ext cx="3531706" cy="3124200"/>
            <a:chOff x="5257799" y="1371600"/>
            <a:chExt cx="2971801" cy="2628900"/>
          </a:xfrm>
        </p:grpSpPr>
        <p:sp>
          <p:nvSpPr>
            <p:cNvPr id="9" name="Cloud 8"/>
            <p:cNvSpPr/>
            <p:nvPr/>
          </p:nvSpPr>
          <p:spPr>
            <a:xfrm>
              <a:off x="6019800" y="1371600"/>
              <a:ext cx="1447800" cy="1143000"/>
            </a:xfrm>
            <a:prstGeom prst="cloud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600" dirty="0" smtClean="0">
                  <a:solidFill>
                    <a:srgbClr val="000000"/>
                  </a:solidFill>
                </a:rPr>
                <a:t>A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10" name="Cloud 9"/>
            <p:cNvSpPr/>
            <p:nvPr/>
          </p:nvSpPr>
          <p:spPr>
            <a:xfrm>
              <a:off x="6019800" y="2857500"/>
              <a:ext cx="1447800" cy="1143000"/>
            </a:xfrm>
            <a:prstGeom prst="cloud">
              <a:avLst/>
            </a:prstGeom>
            <a:solidFill>
              <a:srgbClr val="FFFF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600" dirty="0" smtClean="0">
                  <a:solidFill>
                    <a:srgbClr val="000000"/>
                  </a:solidFill>
                </a:rPr>
                <a:t>B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9" idx="2"/>
            </p:cNvCxnSpPr>
            <p:nvPr/>
          </p:nvCxnSpPr>
          <p:spPr>
            <a:xfrm rot="10800000" flipH="1">
              <a:off x="5257799" y="1943100"/>
              <a:ext cx="766491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0"/>
            </p:cNvCxnSpPr>
            <p:nvPr/>
          </p:nvCxnSpPr>
          <p:spPr>
            <a:xfrm>
              <a:off x="7466394" y="1943100"/>
              <a:ext cx="763206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0" idx="2"/>
            </p:cNvCxnSpPr>
            <p:nvPr/>
          </p:nvCxnSpPr>
          <p:spPr>
            <a:xfrm rot="10800000" flipH="1" flipV="1">
              <a:off x="5257799" y="2705100"/>
              <a:ext cx="766491" cy="723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0" idx="0"/>
            </p:cNvCxnSpPr>
            <p:nvPr/>
          </p:nvCxnSpPr>
          <p:spPr>
            <a:xfrm flipV="1">
              <a:off x="7466394" y="2705100"/>
              <a:ext cx="763206" cy="723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05"/>
          <p:cNvSpPr txBox="1">
            <a:spLocks noChangeArrowheads="1"/>
          </p:cNvSpPr>
          <p:nvPr/>
        </p:nvSpPr>
        <p:spPr bwMode="auto">
          <a:xfrm>
            <a:off x="1397726" y="5486400"/>
            <a:ext cx="63246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</a:rPr>
              <a:t>Span:</a:t>
            </a:r>
            <a:r>
              <a:rPr lang="en-US" sz="2800" dirty="0" smtClean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 max{T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(A),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(B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)}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29" name="Text Box 123"/>
          <p:cNvSpPr txBox="1">
            <a:spLocks noChangeArrowheads="1"/>
          </p:cNvSpPr>
          <p:nvPr/>
        </p:nvSpPr>
        <p:spPr bwMode="auto">
          <a:xfrm>
            <a:off x="1397726" y="5486400"/>
            <a:ext cx="47244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</a:rPr>
              <a:t>Span:</a:t>
            </a:r>
            <a:r>
              <a:rPr lang="en-US" sz="2800" dirty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0" name="Text Box 122"/>
          <p:cNvSpPr txBox="1">
            <a:spLocks noChangeArrowheads="1"/>
          </p:cNvSpPr>
          <p:nvPr/>
        </p:nvSpPr>
        <p:spPr bwMode="auto">
          <a:xfrm>
            <a:off x="1397726" y="4876800"/>
            <a:ext cx="54864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</a:rPr>
              <a:t>Work:</a:t>
            </a:r>
            <a:r>
              <a:rPr lang="en-US" sz="2800" dirty="0" smtClean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1" name="Text Box 121"/>
          <p:cNvSpPr txBox="1">
            <a:spLocks noChangeArrowheads="1"/>
          </p:cNvSpPr>
          <p:nvPr/>
        </p:nvSpPr>
        <p:spPr bwMode="auto">
          <a:xfrm>
            <a:off x="1397726" y="4876800"/>
            <a:ext cx="54864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</a:rPr>
              <a:t>Work:</a:t>
            </a:r>
            <a:r>
              <a:rPr lang="en-US" sz="2800" dirty="0" smtClean="0">
                <a:solidFill>
                  <a:schemeClr val="accent6"/>
                </a:solidFill>
                <a:latin typeface="Lucida Sans Unicode" pitchFamily="34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∪B)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=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(A) 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+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</a:rPr>
              <a:t>B)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548390" y="1472625"/>
            <a:ext cx="8024954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chemeClr val="bg2"/>
              </a:buClr>
            </a:pPr>
            <a:r>
              <a:rPr lang="en-US" sz="3200" b="1" i="1" dirty="0" smtClean="0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Def. </a:t>
            </a:r>
            <a:r>
              <a:rPr lang="en-US" sz="3200" b="1" i="1" dirty="0" smtClean="0">
                <a:solidFill>
                  <a:schemeClr val="accent2"/>
                </a:solidFill>
                <a:latin typeface="Lucida Sans Unicode" pitchFamily="34" charset="0"/>
                <a:sym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00"/>
                </a:solidFill>
                <a:latin typeface="Lucida Sans Unicode" pitchFamily="34" charset="0"/>
              </a:rPr>
              <a:t>/T</a:t>
            </a:r>
            <a:r>
              <a:rPr lang="en-US" sz="32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Lucida Sans Unicode" pitchFamily="34" charset="0"/>
                <a:sym typeface="Times New Roman" pitchFamily="18" charset="0"/>
              </a:rPr>
              <a:t>= </a:t>
            </a:r>
            <a:r>
              <a:rPr lang="en-US" sz="3200" b="1" i="1" dirty="0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speedup</a:t>
            </a:r>
            <a:r>
              <a:rPr lang="en-US" sz="3200" b="1" i="1" spc="3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sym typeface="Times New Roman" pitchFamily="18" charset="0"/>
              </a:rPr>
              <a:t> </a:t>
            </a:r>
            <a:r>
              <a:rPr lang="en-US" sz="3200" dirty="0">
                <a:latin typeface="Lucida Sans Unicode" pitchFamily="34" charset="0"/>
                <a:sym typeface="Times New Roman" pitchFamily="18" charset="0"/>
              </a:rPr>
              <a:t>on </a:t>
            </a:r>
            <a:r>
              <a:rPr lang="en-US" sz="32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P</a:t>
            </a:r>
            <a:r>
              <a:rPr lang="en-US" sz="3200" dirty="0">
                <a:latin typeface="Lucida Sans Unicode" pitchFamily="34" charset="0"/>
                <a:sym typeface="Times New Roman" pitchFamily="18" charset="0"/>
              </a:rPr>
              <a:t> processors.</a:t>
            </a:r>
            <a:endParaRPr lang="en-US" sz="3200" b="1" i="1" dirty="0">
              <a:solidFill>
                <a:schemeClr val="accent2"/>
              </a:solidFill>
              <a:latin typeface="Lucida Sans Unicode" pitchFamily="34" charset="0"/>
              <a:sym typeface="Times New Roman" pitchFamily="18" charset="0"/>
            </a:endParaRPr>
          </a:p>
        </p:txBody>
      </p:sp>
      <p:sp>
        <p:nvSpPr>
          <p:cNvPr id="293939" name="Rectangle 51"/>
          <p:cNvSpPr>
            <a:spLocks noChangeArrowheads="1"/>
          </p:cNvSpPr>
          <p:nvPr/>
        </p:nvSpPr>
        <p:spPr bwMode="auto">
          <a:xfrm>
            <a:off x="576262" y="2648516"/>
            <a:ext cx="7958138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chemeClr val="bg2"/>
              </a:buClr>
              <a:tabLst>
                <a:tab pos="1371600" algn="l"/>
              </a:tabLst>
            </a:pP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If 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/T</a:t>
            </a:r>
            <a:r>
              <a:rPr lang="en-US" sz="2800" baseline="-25000" dirty="0">
                <a:solidFill>
                  <a:srgbClr val="000000"/>
                </a:solidFill>
                <a:latin typeface="Lucida Sans Unicode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= </a:t>
            </a:r>
            <a:r>
              <a:rPr lang="el-GR" sz="2800" dirty="0" smtClean="0">
                <a:solidFill>
                  <a:srgbClr val="000000"/>
                </a:solidFill>
                <a:latin typeface="Lucida Sans Unicode"/>
                <a:cs typeface="Lucida Sans Unicode"/>
                <a:sym typeface="Symbol"/>
              </a:rPr>
              <a:t>Θ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(P)</a:t>
            </a:r>
            <a:r>
              <a:rPr lang="en-US" sz="2800" dirty="0" smtClean="0">
                <a:solidFill>
                  <a:srgbClr val="9900CC"/>
                </a:solidFill>
                <a:latin typeface="Lucida Sans Unicode" pitchFamily="34" charset="0"/>
                <a:sym typeface="Times New Roman" pitchFamily="18" charset="0"/>
              </a:rPr>
              <a:t>, 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we have </a:t>
            </a:r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linear </a:t>
            </a:r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speedup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bg2"/>
              </a:buClr>
              <a:tabLst>
                <a:tab pos="1371600" algn="l"/>
              </a:tabLst>
            </a:pP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= P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, we have </a:t>
            </a:r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perfect linear </a:t>
            </a:r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speedup</a:t>
            </a:r>
            <a:r>
              <a:rPr lang="en-US" sz="2800" dirty="0" smtClean="0">
                <a:latin typeface="Lucida Sans Unicode" pitchFamily="34" charset="0"/>
                <a:sym typeface="Times New Roman" pitchFamily="18" charset="0"/>
              </a:rPr>
              <a:t>,</a:t>
            </a:r>
            <a:endParaRPr lang="en-US" sz="2800" dirty="0">
              <a:latin typeface="Lucida Sans Unicode" pitchFamily="34" charset="0"/>
              <a:sym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bg2"/>
              </a:buClr>
              <a:tabLst>
                <a:tab pos="1371600" algn="l"/>
              </a:tabLst>
            </a:pP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&gt; P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, we have </a:t>
            </a:r>
            <a:r>
              <a:rPr lang="en-US" sz="2800" b="1" i="1" dirty="0" err="1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superlinear</a:t>
            </a:r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  <a:sym typeface="Times New Roman" pitchFamily="18" charset="0"/>
              </a:rPr>
              <a:t> speedup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, </a:t>
            </a:r>
            <a:endParaRPr lang="en-US" sz="2800" dirty="0" smtClean="0">
              <a:latin typeface="Lucida Sans Unicode" pitchFamily="34" charset="0"/>
              <a:sym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bg2"/>
              </a:buClr>
              <a:tabLst>
                <a:tab pos="1371600" algn="l"/>
              </a:tabLst>
            </a:pPr>
            <a:r>
              <a:rPr lang="en-US" sz="2800" dirty="0" smtClean="0">
                <a:latin typeface="Lucida Sans Unicode" pitchFamily="34" charset="0"/>
                <a:sym typeface="Times New Roman" pitchFamily="18" charset="0"/>
              </a:rPr>
              <a:t>which 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is not possible in </a:t>
            </a:r>
            <a:r>
              <a:rPr lang="en-US" sz="2800" dirty="0" smtClean="0">
                <a:latin typeface="Lucida Sans Unicode" pitchFamily="34" charset="0"/>
                <a:sym typeface="Times New Roman" pitchFamily="18" charset="0"/>
              </a:rPr>
              <a:t>this performance model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, because of the </a:t>
            </a:r>
            <a:r>
              <a:rPr lang="en-US" sz="2800" dirty="0" smtClean="0">
                <a:solidFill>
                  <a:schemeClr val="tx2"/>
                </a:solidFill>
                <a:latin typeface="Lucida Sans Unicode" pitchFamily="34" charset="0"/>
                <a:sym typeface="Times New Roman" pitchFamily="18" charset="0"/>
              </a:rPr>
              <a:t>Work Law</a:t>
            </a:r>
            <a:r>
              <a:rPr lang="en-US" sz="2800" dirty="0" smtClean="0">
                <a:latin typeface="Lucida Sans Unicode" pitchFamily="34" charset="0"/>
                <a:sym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sym typeface="Times New Roman" pitchFamily="18" charset="0"/>
              </a:rPr>
              <a:t>≥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/P</a:t>
            </a:r>
            <a:r>
              <a:rPr lang="en-US" sz="2800" dirty="0">
                <a:latin typeface="Lucida Sans Unicode" pitchFamily="34" charset="0"/>
                <a:sym typeface="Times New Roman" pitchFamily="18" charset="0"/>
              </a:rPr>
              <a:t>.</a:t>
            </a:r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>
            <a:off x="656696" y="2514600"/>
            <a:ext cx="7772521" cy="0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600" dirty="0">
              <a:latin typeface="Lucida Sans Unicode" pitchFamily="34" charset="0"/>
            </a:endParaRPr>
          </a:p>
        </p:txBody>
      </p: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656696" y="5029200"/>
            <a:ext cx="7772521" cy="0"/>
          </a:xfrm>
          <a:prstGeom prst="line">
            <a:avLst/>
          </a:prstGeom>
          <a:noFill/>
          <a:ln w="57150" cmpd="thinThick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600" dirty="0">
              <a:latin typeface="Lucida Sans Unicode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</a:t>
            </a:r>
          </a:p>
        </p:txBody>
      </p:sp>
      <p:sp>
        <p:nvSpPr>
          <p:cNvPr id="501765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88924" y="1446213"/>
            <a:ext cx="5426076" cy="3506787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1195388" algn="l"/>
                <a:tab pos="1603375" algn="l"/>
              </a:tabLst>
            </a:pPr>
            <a:r>
              <a:rPr lang="en-US" dirty="0"/>
              <a:t>Because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Span Law </a:t>
            </a:r>
            <a:r>
              <a:rPr lang="en-US" dirty="0" smtClean="0"/>
              <a:t>dictates that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≥ T</a:t>
            </a:r>
            <a:r>
              <a:rPr lang="en-US" baseline="-25000" dirty="0" smtClean="0">
                <a:solidFill>
                  <a:srgbClr val="000000"/>
                </a:solidFill>
              </a:rPr>
              <a:t>∞</a:t>
            </a:r>
            <a:r>
              <a:rPr lang="en-US" dirty="0" smtClean="0"/>
              <a:t>, </a:t>
            </a:r>
            <a:r>
              <a:rPr lang="en-US" dirty="0"/>
              <a:t>the maximum possible speedup given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∞</a:t>
            </a:r>
            <a:r>
              <a:rPr lang="en-US" dirty="0" smtClean="0"/>
              <a:t> is</a:t>
            </a:r>
            <a:endParaRPr lang="en-US" sz="3200" dirty="0"/>
          </a:p>
          <a:p>
            <a:pPr marL="0" indent="0">
              <a:lnSpc>
                <a:spcPct val="80000"/>
              </a:lnSpc>
              <a:buFontTx/>
              <a:buNone/>
              <a:tabLst>
                <a:tab pos="1195388" algn="l"/>
                <a:tab pos="1603375" algn="l"/>
              </a:tabLst>
            </a:pPr>
            <a:r>
              <a:rPr lang="en-US" dirty="0" smtClean="0">
                <a:solidFill>
                  <a:srgbClr val="000000"/>
                </a:solidFill>
                <a:sym typeface="Times New Roman" pitchFamily="18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sym typeface="Times New Roman" pitchFamily="18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/T</a:t>
            </a:r>
            <a:r>
              <a:rPr lang="en-US" baseline="-25000" dirty="0" smtClean="0">
                <a:solidFill>
                  <a:srgbClr val="000000"/>
                </a:solidFill>
              </a:rPr>
              <a:t>∞ 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  <a:sym typeface="Times New Roman" pitchFamily="18" charset="0"/>
              </a:rPr>
              <a:t>=	</a:t>
            </a:r>
            <a:r>
              <a:rPr lang="en-US" b="1" i="1" dirty="0">
                <a:solidFill>
                  <a:schemeClr val="accent6"/>
                </a:solidFill>
                <a:sym typeface="Times New Roman" pitchFamily="18" charset="0"/>
              </a:rPr>
              <a:t>parallelism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1195388" algn="l"/>
                <a:tab pos="1603375" algn="l"/>
              </a:tabLst>
            </a:pPr>
            <a:r>
              <a:rPr lang="en-US" dirty="0">
                <a:solidFill>
                  <a:schemeClr val="accent2"/>
                </a:solidFill>
                <a:sym typeface="Times New Roman" pitchFamily="18" charset="0"/>
              </a:rPr>
              <a:t>	</a:t>
            </a:r>
            <a:r>
              <a:rPr lang="en-US" dirty="0">
                <a:solidFill>
                  <a:srgbClr val="002060"/>
                </a:solidFill>
                <a:sym typeface="Times New Roman" pitchFamily="18" charset="0"/>
              </a:rPr>
              <a:t>=</a:t>
            </a:r>
            <a:r>
              <a:rPr lang="en-US" dirty="0">
                <a:solidFill>
                  <a:srgbClr val="9900CC"/>
                </a:solidFill>
                <a:sym typeface="Times New Roman" pitchFamily="18" charset="0"/>
              </a:rPr>
              <a:t>	</a:t>
            </a:r>
            <a:r>
              <a:rPr lang="en-US" dirty="0">
                <a:sym typeface="Times New Roman" pitchFamily="18" charset="0"/>
              </a:rPr>
              <a:t>the average </a:t>
            </a:r>
            <a:r>
              <a:rPr lang="en-US" dirty="0" smtClean="0">
                <a:sym typeface="Times New Roman" pitchFamily="18" charset="0"/>
              </a:rPr>
              <a:t/>
            </a:r>
            <a:br>
              <a:rPr lang="en-US" dirty="0" smtClean="0">
                <a:sym typeface="Times New Roman" pitchFamily="18" charset="0"/>
              </a:rPr>
            </a:br>
            <a:r>
              <a:rPr lang="en-US" dirty="0" smtClean="0">
                <a:sym typeface="Times New Roman" pitchFamily="18" charset="0"/>
              </a:rPr>
              <a:t>		amount of </a:t>
            </a:r>
            <a:r>
              <a:rPr lang="en-US" dirty="0">
                <a:sym typeface="Times New Roman" pitchFamily="18" charset="0"/>
              </a:rPr>
              <a:t>work </a:t>
            </a:r>
            <a:r>
              <a:rPr lang="en-US" dirty="0" smtClean="0">
                <a:sym typeface="Times New Roman" pitchFamily="18" charset="0"/>
              </a:rPr>
              <a:t/>
            </a:r>
            <a:br>
              <a:rPr lang="en-US" dirty="0" smtClean="0">
                <a:sym typeface="Times New Roman" pitchFamily="18" charset="0"/>
              </a:rPr>
            </a:br>
            <a:r>
              <a:rPr lang="en-US" dirty="0" smtClean="0">
                <a:sym typeface="Times New Roman" pitchFamily="18" charset="0"/>
              </a:rPr>
              <a:t>		per step along </a:t>
            </a:r>
            <a:br>
              <a:rPr lang="en-US" dirty="0" smtClean="0">
                <a:sym typeface="Times New Roman" pitchFamily="18" charset="0"/>
              </a:rPr>
            </a:br>
            <a:r>
              <a:rPr lang="en-US" dirty="0" smtClean="0">
                <a:sym typeface="Times New Roman" pitchFamily="18" charset="0"/>
              </a:rPr>
              <a:t>		the </a:t>
            </a:r>
            <a:r>
              <a:rPr lang="en-US" dirty="0">
                <a:sym typeface="Times New Roman" pitchFamily="18" charset="0"/>
              </a:rPr>
              <a:t>span.</a:t>
            </a:r>
            <a:endParaRPr lang="en-US" dirty="0">
              <a:solidFill>
                <a:srgbClr val="9900CC"/>
              </a:solidFill>
              <a:sym typeface="Times New Roman" pitchFamily="18" charset="0"/>
            </a:endParaRPr>
          </a:p>
        </p:txBody>
      </p:sp>
      <p:grpSp>
        <p:nvGrpSpPr>
          <p:cNvPr id="2" name="Group 117"/>
          <p:cNvGrpSpPr/>
          <p:nvPr/>
        </p:nvGrpSpPr>
        <p:grpSpPr>
          <a:xfrm>
            <a:off x="5105400" y="1524000"/>
            <a:ext cx="3733800" cy="4648200"/>
            <a:chOff x="381000" y="1828800"/>
            <a:chExt cx="3733800" cy="4648200"/>
          </a:xfrm>
        </p:grpSpPr>
        <p:cxnSp>
          <p:nvCxnSpPr>
            <p:cNvPr id="62" name="AutoShape 35"/>
            <p:cNvCxnSpPr>
              <a:cxnSpLocks noChangeShapeType="1"/>
            </p:cNvCxnSpPr>
            <p:nvPr/>
          </p:nvCxnSpPr>
          <p:spPr bwMode="auto">
            <a:xfrm>
              <a:off x="2095500" y="2133600"/>
              <a:ext cx="0" cy="23812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AutoShape 36"/>
            <p:cNvCxnSpPr>
              <a:cxnSpLocks noChangeShapeType="1"/>
            </p:cNvCxnSpPr>
            <p:nvPr/>
          </p:nvCxnSpPr>
          <p:spPr bwMode="auto">
            <a:xfrm flipH="1">
              <a:off x="1143000" y="2632075"/>
              <a:ext cx="844550" cy="28257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AutoShape 37"/>
            <p:cNvCxnSpPr>
              <a:cxnSpLocks noChangeShapeType="1"/>
            </p:cNvCxnSpPr>
            <p:nvPr/>
          </p:nvCxnSpPr>
          <p:spPr bwMode="auto">
            <a:xfrm>
              <a:off x="1250950" y="3175000"/>
              <a:ext cx="368300" cy="28257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AutoShape 38"/>
            <p:cNvCxnSpPr>
              <a:cxnSpLocks noChangeShapeType="1"/>
            </p:cNvCxnSpPr>
            <p:nvPr/>
          </p:nvCxnSpPr>
          <p:spPr bwMode="auto">
            <a:xfrm flipH="1">
              <a:off x="1143000" y="3717925"/>
              <a:ext cx="368300" cy="28257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AutoShape 39"/>
            <p:cNvCxnSpPr>
              <a:cxnSpLocks noChangeShapeType="1"/>
            </p:cNvCxnSpPr>
            <p:nvPr/>
          </p:nvCxnSpPr>
          <p:spPr bwMode="auto">
            <a:xfrm>
              <a:off x="1143000" y="4305300"/>
              <a:ext cx="0" cy="23812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AutoShape 40"/>
            <p:cNvCxnSpPr>
              <a:cxnSpLocks noChangeShapeType="1"/>
            </p:cNvCxnSpPr>
            <p:nvPr/>
          </p:nvCxnSpPr>
          <p:spPr bwMode="auto">
            <a:xfrm>
              <a:off x="1143000" y="4848225"/>
              <a:ext cx="0" cy="23812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AutoShape 41"/>
            <p:cNvCxnSpPr>
              <a:cxnSpLocks noChangeShapeType="1"/>
            </p:cNvCxnSpPr>
            <p:nvPr/>
          </p:nvCxnSpPr>
          <p:spPr bwMode="auto">
            <a:xfrm>
              <a:off x="1143000" y="5391150"/>
              <a:ext cx="0" cy="23812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AutoShape 42"/>
            <p:cNvCxnSpPr>
              <a:cxnSpLocks noChangeShapeType="1"/>
            </p:cNvCxnSpPr>
            <p:nvPr/>
          </p:nvCxnSpPr>
          <p:spPr bwMode="auto">
            <a:xfrm>
              <a:off x="1250950" y="5889625"/>
              <a:ext cx="1689100" cy="327025"/>
            </a:xfrm>
            <a:prstGeom prst="straightConnector1">
              <a:avLst/>
            </a:prstGeom>
            <a:noFill/>
            <a:ln w="76200">
              <a:solidFill>
                <a:srgbClr val="FFC000"/>
              </a:solidFill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1943100" y="18288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cxnSp>
          <p:nvCxnSpPr>
            <p:cNvPr id="71" name="AutoShape 35"/>
            <p:cNvCxnSpPr>
              <a:cxnSpLocks noChangeShapeType="1"/>
              <a:stCxn id="70" idx="4"/>
              <a:endCxn id="84" idx="0"/>
            </p:cNvCxnSpPr>
            <p:nvPr/>
          </p:nvCxnSpPr>
          <p:spPr bwMode="auto">
            <a:xfrm>
              <a:off x="2095500" y="2133600"/>
              <a:ext cx="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72" name="AutoShape 36"/>
            <p:cNvCxnSpPr>
              <a:cxnSpLocks noChangeShapeType="1"/>
              <a:stCxn id="84" idx="3"/>
              <a:endCxn id="86" idx="0"/>
            </p:cNvCxnSpPr>
            <p:nvPr/>
          </p:nvCxnSpPr>
          <p:spPr bwMode="auto">
            <a:xfrm flipH="1">
              <a:off x="1143000" y="2632075"/>
              <a:ext cx="844550" cy="282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73" name="AutoShape 37"/>
            <p:cNvCxnSpPr>
              <a:cxnSpLocks noChangeShapeType="1"/>
              <a:stCxn id="86" idx="5"/>
              <a:endCxn id="95" idx="0"/>
            </p:cNvCxnSpPr>
            <p:nvPr/>
          </p:nvCxnSpPr>
          <p:spPr bwMode="auto">
            <a:xfrm>
              <a:off x="1250950" y="3175000"/>
              <a:ext cx="368300" cy="282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74" name="AutoShape 38"/>
            <p:cNvCxnSpPr>
              <a:cxnSpLocks noChangeShapeType="1"/>
              <a:stCxn id="95" idx="3"/>
              <a:endCxn id="87" idx="0"/>
            </p:cNvCxnSpPr>
            <p:nvPr/>
          </p:nvCxnSpPr>
          <p:spPr bwMode="auto">
            <a:xfrm flipH="1">
              <a:off x="1143000" y="3717925"/>
              <a:ext cx="368300" cy="282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75" name="AutoShape 39"/>
            <p:cNvCxnSpPr>
              <a:cxnSpLocks noChangeShapeType="1"/>
              <a:stCxn id="87" idx="4"/>
              <a:endCxn id="90" idx="0"/>
            </p:cNvCxnSpPr>
            <p:nvPr/>
          </p:nvCxnSpPr>
          <p:spPr bwMode="auto">
            <a:xfrm>
              <a:off x="1143000" y="4305300"/>
              <a:ext cx="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76" name="AutoShape 40"/>
            <p:cNvCxnSpPr>
              <a:cxnSpLocks noChangeShapeType="1"/>
              <a:stCxn id="90" idx="4"/>
              <a:endCxn id="88" idx="0"/>
            </p:cNvCxnSpPr>
            <p:nvPr/>
          </p:nvCxnSpPr>
          <p:spPr bwMode="auto">
            <a:xfrm>
              <a:off x="1143000" y="4848225"/>
              <a:ext cx="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77" name="AutoShape 41"/>
            <p:cNvCxnSpPr>
              <a:cxnSpLocks noChangeShapeType="1"/>
              <a:stCxn id="88" idx="4"/>
              <a:endCxn id="89" idx="0"/>
            </p:cNvCxnSpPr>
            <p:nvPr/>
          </p:nvCxnSpPr>
          <p:spPr bwMode="auto">
            <a:xfrm>
              <a:off x="1143000" y="5391150"/>
              <a:ext cx="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78" name="AutoShape 42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1250950" y="5889625"/>
              <a:ext cx="1689100" cy="3270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79" name="Oval 4"/>
            <p:cNvSpPr>
              <a:spLocks noChangeArrowheads="1"/>
            </p:cNvSpPr>
            <p:nvPr/>
          </p:nvSpPr>
          <p:spPr bwMode="auto">
            <a:xfrm>
              <a:off x="3333750" y="345757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2857500" y="40005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2857500" y="508635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2" name="Oval 7"/>
            <p:cNvSpPr>
              <a:spLocks noChangeArrowheads="1"/>
            </p:cNvSpPr>
            <p:nvPr/>
          </p:nvSpPr>
          <p:spPr bwMode="auto">
            <a:xfrm>
              <a:off x="381000" y="345757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3" name="Oval 8"/>
            <p:cNvSpPr>
              <a:spLocks noChangeArrowheads="1"/>
            </p:cNvSpPr>
            <p:nvPr/>
          </p:nvSpPr>
          <p:spPr bwMode="auto">
            <a:xfrm>
              <a:off x="381000" y="454342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1943100" y="237172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5" name="Oval 12"/>
            <p:cNvSpPr>
              <a:spLocks noChangeArrowheads="1"/>
            </p:cNvSpPr>
            <p:nvPr/>
          </p:nvSpPr>
          <p:spPr bwMode="auto">
            <a:xfrm>
              <a:off x="2895600" y="61722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6" name="Oval 13"/>
            <p:cNvSpPr>
              <a:spLocks noChangeArrowheads="1"/>
            </p:cNvSpPr>
            <p:nvPr/>
          </p:nvSpPr>
          <p:spPr bwMode="auto">
            <a:xfrm>
              <a:off x="990600" y="291465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7" name="Oval 14"/>
            <p:cNvSpPr>
              <a:spLocks noChangeArrowheads="1"/>
            </p:cNvSpPr>
            <p:nvPr/>
          </p:nvSpPr>
          <p:spPr bwMode="auto">
            <a:xfrm>
              <a:off x="990600" y="40005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8" name="Oval 15"/>
            <p:cNvSpPr>
              <a:spLocks noChangeArrowheads="1"/>
            </p:cNvSpPr>
            <p:nvPr/>
          </p:nvSpPr>
          <p:spPr bwMode="auto">
            <a:xfrm>
              <a:off x="990600" y="508635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89" name="Oval 16"/>
            <p:cNvSpPr>
              <a:spLocks noChangeArrowheads="1"/>
            </p:cNvSpPr>
            <p:nvPr/>
          </p:nvSpPr>
          <p:spPr bwMode="auto">
            <a:xfrm>
              <a:off x="990600" y="562927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90" name="Oval 17"/>
            <p:cNvSpPr>
              <a:spLocks noChangeArrowheads="1"/>
            </p:cNvSpPr>
            <p:nvPr/>
          </p:nvSpPr>
          <p:spPr bwMode="auto">
            <a:xfrm>
              <a:off x="990600" y="454342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91" name="Oval 18"/>
            <p:cNvSpPr>
              <a:spLocks noChangeArrowheads="1"/>
            </p:cNvSpPr>
            <p:nvPr/>
          </p:nvSpPr>
          <p:spPr bwMode="auto">
            <a:xfrm>
              <a:off x="1905000" y="40005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92" name="Oval 19"/>
            <p:cNvSpPr>
              <a:spLocks noChangeArrowheads="1"/>
            </p:cNvSpPr>
            <p:nvPr/>
          </p:nvSpPr>
          <p:spPr bwMode="auto">
            <a:xfrm>
              <a:off x="3810000" y="4000500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93" name="Oval 20"/>
            <p:cNvSpPr>
              <a:spLocks noChangeArrowheads="1"/>
            </p:cNvSpPr>
            <p:nvPr/>
          </p:nvSpPr>
          <p:spPr bwMode="auto">
            <a:xfrm>
              <a:off x="3810000" y="454342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>
              <a:off x="1905000" y="454342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95" name="Oval 11"/>
            <p:cNvSpPr>
              <a:spLocks noChangeArrowheads="1"/>
            </p:cNvSpPr>
            <p:nvPr/>
          </p:nvSpPr>
          <p:spPr bwMode="auto">
            <a:xfrm>
              <a:off x="1466850" y="3457575"/>
              <a:ext cx="304800" cy="304800"/>
            </a:xfrm>
            <a:prstGeom prst="ellipse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cxnSp>
          <p:nvCxnSpPr>
            <p:cNvPr id="96" name="AutoShape 21"/>
            <p:cNvCxnSpPr>
              <a:cxnSpLocks noChangeShapeType="1"/>
              <a:stCxn id="84" idx="5"/>
              <a:endCxn id="79" idx="0"/>
            </p:cNvCxnSpPr>
            <p:nvPr/>
          </p:nvCxnSpPr>
          <p:spPr bwMode="auto">
            <a:xfrm>
              <a:off x="2203450" y="2632075"/>
              <a:ext cx="1282700" cy="8255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97" name="AutoShape 22"/>
            <p:cNvCxnSpPr>
              <a:cxnSpLocks noChangeShapeType="1"/>
              <a:stCxn id="86" idx="3"/>
              <a:endCxn id="82" idx="0"/>
            </p:cNvCxnSpPr>
            <p:nvPr/>
          </p:nvCxnSpPr>
          <p:spPr bwMode="auto">
            <a:xfrm flipH="1">
              <a:off x="533400" y="3175000"/>
              <a:ext cx="501650" cy="282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98" name="AutoShape 23"/>
            <p:cNvCxnSpPr>
              <a:cxnSpLocks noChangeShapeType="1"/>
              <a:stCxn id="82" idx="4"/>
              <a:endCxn id="83" idx="0"/>
            </p:cNvCxnSpPr>
            <p:nvPr/>
          </p:nvCxnSpPr>
          <p:spPr bwMode="auto">
            <a:xfrm>
              <a:off x="533400" y="3762375"/>
              <a:ext cx="0" cy="7810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99" name="AutoShape 24"/>
            <p:cNvCxnSpPr>
              <a:cxnSpLocks noChangeShapeType="1"/>
              <a:stCxn id="95" idx="5"/>
              <a:endCxn id="91" idx="0"/>
            </p:cNvCxnSpPr>
            <p:nvPr/>
          </p:nvCxnSpPr>
          <p:spPr bwMode="auto">
            <a:xfrm>
              <a:off x="1727200" y="3717925"/>
              <a:ext cx="330200" cy="282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0" name="AutoShape 25"/>
            <p:cNvCxnSpPr>
              <a:cxnSpLocks noChangeShapeType="1"/>
              <a:stCxn id="83" idx="5"/>
              <a:endCxn id="88" idx="1"/>
            </p:cNvCxnSpPr>
            <p:nvPr/>
          </p:nvCxnSpPr>
          <p:spPr bwMode="auto">
            <a:xfrm>
              <a:off x="641350" y="4803775"/>
              <a:ext cx="393700" cy="3270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1" name="AutoShape 26"/>
            <p:cNvCxnSpPr>
              <a:cxnSpLocks noChangeShapeType="1"/>
              <a:stCxn id="79" idx="5"/>
              <a:endCxn id="92" idx="0"/>
            </p:cNvCxnSpPr>
            <p:nvPr/>
          </p:nvCxnSpPr>
          <p:spPr bwMode="auto">
            <a:xfrm>
              <a:off x="3594100" y="3717925"/>
              <a:ext cx="368300" cy="282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2" name="AutoShape 27"/>
            <p:cNvCxnSpPr>
              <a:cxnSpLocks noChangeShapeType="1"/>
              <a:stCxn id="94" idx="3"/>
              <a:endCxn id="88" idx="7"/>
            </p:cNvCxnSpPr>
            <p:nvPr/>
          </p:nvCxnSpPr>
          <p:spPr bwMode="auto">
            <a:xfrm flipH="1">
              <a:off x="1250950" y="4803775"/>
              <a:ext cx="698500" cy="3270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3" name="AutoShape 29"/>
            <p:cNvCxnSpPr>
              <a:cxnSpLocks noChangeShapeType="1"/>
              <a:stCxn id="91" idx="4"/>
              <a:endCxn id="94" idx="0"/>
            </p:cNvCxnSpPr>
            <p:nvPr/>
          </p:nvCxnSpPr>
          <p:spPr bwMode="auto">
            <a:xfrm>
              <a:off x="2057400" y="4305300"/>
              <a:ext cx="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4" name="AutoShape 30"/>
            <p:cNvCxnSpPr>
              <a:cxnSpLocks noChangeShapeType="1"/>
              <a:stCxn id="79" idx="3"/>
              <a:endCxn id="80" idx="0"/>
            </p:cNvCxnSpPr>
            <p:nvPr/>
          </p:nvCxnSpPr>
          <p:spPr bwMode="auto">
            <a:xfrm flipH="1">
              <a:off x="3009900" y="3717925"/>
              <a:ext cx="368300" cy="282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5" name="AutoShape 31"/>
            <p:cNvCxnSpPr>
              <a:cxnSpLocks noChangeShapeType="1"/>
              <a:stCxn id="80" idx="4"/>
              <a:endCxn id="81" idx="0"/>
            </p:cNvCxnSpPr>
            <p:nvPr/>
          </p:nvCxnSpPr>
          <p:spPr bwMode="auto">
            <a:xfrm>
              <a:off x="3009900" y="4305300"/>
              <a:ext cx="0" cy="7810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6" name="AutoShape 32"/>
            <p:cNvCxnSpPr>
              <a:cxnSpLocks noChangeShapeType="1"/>
              <a:stCxn id="92" idx="4"/>
              <a:endCxn id="93" idx="0"/>
            </p:cNvCxnSpPr>
            <p:nvPr/>
          </p:nvCxnSpPr>
          <p:spPr bwMode="auto">
            <a:xfrm>
              <a:off x="3962400" y="4305300"/>
              <a:ext cx="0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7" name="AutoShape 33"/>
            <p:cNvCxnSpPr>
              <a:cxnSpLocks noChangeShapeType="1"/>
              <a:stCxn id="93" idx="4"/>
              <a:endCxn id="85" idx="7"/>
            </p:cNvCxnSpPr>
            <p:nvPr/>
          </p:nvCxnSpPr>
          <p:spPr bwMode="auto">
            <a:xfrm flipH="1">
              <a:off x="3155950" y="4848225"/>
              <a:ext cx="806450" cy="13684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cxnSp>
          <p:nvCxnSpPr>
            <p:cNvPr id="108" name="AutoShape 34"/>
            <p:cNvCxnSpPr>
              <a:cxnSpLocks noChangeShapeType="1"/>
              <a:stCxn id="81" idx="4"/>
              <a:endCxn id="85" idx="0"/>
            </p:cNvCxnSpPr>
            <p:nvPr/>
          </p:nvCxnSpPr>
          <p:spPr bwMode="auto">
            <a:xfrm>
              <a:off x="3009900" y="5391150"/>
              <a:ext cx="38100" cy="7810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</p:cxnSp>
        <p:sp>
          <p:nvSpPr>
            <p:cNvPr id="109" name="Oval 9"/>
            <p:cNvSpPr>
              <a:spLocks noChangeArrowheads="1"/>
            </p:cNvSpPr>
            <p:nvPr/>
          </p:nvSpPr>
          <p:spPr bwMode="auto">
            <a:xfrm>
              <a:off x="1943100" y="18288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0" name="Oval 10"/>
            <p:cNvSpPr>
              <a:spLocks noChangeArrowheads="1"/>
            </p:cNvSpPr>
            <p:nvPr/>
          </p:nvSpPr>
          <p:spPr bwMode="auto">
            <a:xfrm>
              <a:off x="1943100" y="2371725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1" name="Oval 12"/>
            <p:cNvSpPr>
              <a:spLocks noChangeArrowheads="1"/>
            </p:cNvSpPr>
            <p:nvPr/>
          </p:nvSpPr>
          <p:spPr bwMode="auto">
            <a:xfrm>
              <a:off x="2895600" y="61722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2" name="Oval 13"/>
            <p:cNvSpPr>
              <a:spLocks noChangeArrowheads="1"/>
            </p:cNvSpPr>
            <p:nvPr/>
          </p:nvSpPr>
          <p:spPr bwMode="auto">
            <a:xfrm>
              <a:off x="990600" y="2914650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3" name="Oval 14"/>
            <p:cNvSpPr>
              <a:spLocks noChangeArrowheads="1"/>
            </p:cNvSpPr>
            <p:nvPr/>
          </p:nvSpPr>
          <p:spPr bwMode="auto">
            <a:xfrm>
              <a:off x="990600" y="4000500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4" name="Oval 15"/>
            <p:cNvSpPr>
              <a:spLocks noChangeArrowheads="1"/>
            </p:cNvSpPr>
            <p:nvPr/>
          </p:nvSpPr>
          <p:spPr bwMode="auto">
            <a:xfrm>
              <a:off x="990600" y="5086350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5" name="Oval 16"/>
            <p:cNvSpPr>
              <a:spLocks noChangeArrowheads="1"/>
            </p:cNvSpPr>
            <p:nvPr/>
          </p:nvSpPr>
          <p:spPr bwMode="auto">
            <a:xfrm>
              <a:off x="990600" y="5629275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6" name="Oval 17"/>
            <p:cNvSpPr>
              <a:spLocks noChangeArrowheads="1"/>
            </p:cNvSpPr>
            <p:nvPr/>
          </p:nvSpPr>
          <p:spPr bwMode="auto">
            <a:xfrm>
              <a:off x="990600" y="4543425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  <p:sp>
          <p:nvSpPr>
            <p:cNvPr id="117" name="Oval 11"/>
            <p:cNvSpPr>
              <a:spLocks noChangeArrowheads="1"/>
            </p:cNvSpPr>
            <p:nvPr/>
          </p:nvSpPr>
          <p:spPr bwMode="auto">
            <a:xfrm>
              <a:off x="1466850" y="3457575"/>
              <a:ext cx="304800" cy="3048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 dirty="0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356" name="Text Box 164"/>
          <p:cNvSpPr txBox="1">
            <a:spLocks noChangeArrowheads="1"/>
          </p:cNvSpPr>
          <p:nvPr/>
        </p:nvSpPr>
        <p:spPr bwMode="auto">
          <a:xfrm>
            <a:off x="457200" y="1053405"/>
            <a:ext cx="8305800" cy="138499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Theorem.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Cil</a:t>
            </a:r>
            <a:r>
              <a:rPr lang="en-US" sz="2800" spc="-300" dirty="0" err="1" smtClean="0">
                <a:latin typeface="+mn-lt"/>
              </a:rPr>
              <a:t>k</a:t>
            </a:r>
            <a:r>
              <a:rPr lang="en-US" sz="2800" spc="-300" dirty="0" smtClean="0">
                <a:latin typeface="+mn-lt"/>
              </a:rPr>
              <a:t>++</a:t>
            </a:r>
            <a:r>
              <a:rPr lang="en-US" sz="2800" dirty="0" smtClean="0">
                <a:latin typeface="+mn-lt"/>
              </a:rPr>
              <a:t>’s randomized work-stealing scheduler achieves expected time</a:t>
            </a:r>
            <a:endParaRPr lang="en-US" sz="2800" dirty="0">
              <a:latin typeface="+mn-lt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  <a:sym typeface="Symbol" pitchFamily="18" charset="2"/>
              </a:rPr>
              <a:t> </a:t>
            </a:r>
            <a:r>
              <a:rPr lang="en-US" sz="2800" dirty="0">
                <a:solidFill>
                  <a:srgbClr val="000000"/>
                </a:solidFill>
                <a:latin typeface="+mn-lt"/>
                <a:sym typeface="Times New Roman" pitchFamily="18" charset="0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  <a:sym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+mn-lt"/>
                <a:sym typeface="Times New Roman" pitchFamily="18" charset="0"/>
              </a:rPr>
              <a:t>/P +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sym typeface="Times New Roman" pitchFamily="18" charset="0"/>
              </a:rPr>
              <a:t>O(T</a:t>
            </a:r>
            <a:r>
              <a:rPr lang="en-US" sz="2800" baseline="-25000" dirty="0" smtClean="0">
                <a:solidFill>
                  <a:srgbClr val="000000"/>
                </a:solidFill>
                <a:latin typeface="+mn-lt"/>
                <a:cs typeface="Lucida Sans Unicode"/>
                <a:sym typeface="Symbol" pitchFamily="18" charset="2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)</a:t>
            </a:r>
            <a:r>
              <a:rPr lang="en-US" sz="2800" dirty="0" smtClean="0">
                <a:latin typeface="+mn-lt"/>
                <a:sym typeface="Symbol" pitchFamily="18" charset="2"/>
              </a:rPr>
              <a:t>.  </a:t>
            </a:r>
            <a:r>
              <a:rPr lang="en-US" sz="2800" dirty="0" smtClean="0">
                <a:solidFill>
                  <a:schemeClr val="tx2"/>
                </a:solidFill>
              </a:rPr>
              <a:t>■</a:t>
            </a:r>
            <a:endParaRPr lang="en-US" sz="2800" dirty="0" smtClean="0">
              <a:latin typeface="+mn-lt"/>
              <a:sym typeface="Symbol" pitchFamily="18" charset="2"/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Provably Good Scheduling</a:t>
            </a:r>
            <a:endParaRPr lang="en-US" dirty="0"/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457200" y="4306431"/>
            <a:ext cx="7162800" cy="224676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2406650" algn="l"/>
                <a:tab pos="2919413" algn="l"/>
              </a:tabLst>
            </a:pPr>
            <a:r>
              <a:rPr lang="en-US" sz="2800" i="1" dirty="0">
                <a:solidFill>
                  <a:schemeClr val="tx2"/>
                </a:solidFill>
                <a:latin typeface="+mn-lt"/>
              </a:rPr>
              <a:t>Proof. </a:t>
            </a:r>
            <a:r>
              <a:rPr lang="en-US" sz="2800" i="1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Since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kern="0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/T</a:t>
            </a:r>
            <a:r>
              <a:rPr lang="en-US" sz="2800" kern="0" baseline="-25000" dirty="0" smtClean="0">
                <a:solidFill>
                  <a:srgbClr val="000000"/>
                </a:solidFill>
                <a:latin typeface="+mn-lt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Lucida Sans Unicode"/>
              </a:rPr>
              <a:t>≫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 P</a:t>
            </a:r>
            <a:r>
              <a:rPr lang="en-US" sz="2800" kern="0" dirty="0" smtClean="0">
                <a:solidFill>
                  <a:srgbClr val="00206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smtClean="0">
                <a:latin typeface="+mn-lt"/>
              </a:rPr>
              <a:t>is </a:t>
            </a:r>
            <a:r>
              <a:rPr lang="en-US" sz="2800" dirty="0">
                <a:latin typeface="+mn-lt"/>
              </a:rPr>
              <a:t>equivalent to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kern="0" baseline="-25000" dirty="0" smtClean="0">
                <a:solidFill>
                  <a:srgbClr val="000000"/>
                </a:solidFill>
                <a:latin typeface="+mn-lt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≪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/P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we have</a:t>
            </a:r>
            <a:r>
              <a:rPr lang="en-US" sz="2800" i="1" dirty="0" smtClean="0">
                <a:latin typeface="+mn-lt"/>
              </a:rPr>
              <a:t> </a:t>
            </a:r>
            <a:endParaRPr lang="en-US" sz="2800" i="1" dirty="0">
              <a:latin typeface="+mn-lt"/>
            </a:endParaRPr>
          </a:p>
          <a:p>
            <a:pPr>
              <a:tabLst>
                <a:tab pos="2406650" algn="l"/>
                <a:tab pos="2919413" algn="l"/>
              </a:tabLst>
            </a:pPr>
            <a:r>
              <a:rPr lang="en-US" sz="2800" i="1" dirty="0">
                <a:latin typeface="+mn-lt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≤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/P + </a:t>
            </a:r>
            <a:r>
              <a:rPr lang="en-US" sz="2800" dirty="0" smtClean="0">
                <a:solidFill>
                  <a:srgbClr val="000000"/>
                </a:solidFill>
                <a:latin typeface="Lucida Sans Unicode"/>
                <a:sym typeface="Times New Roman" pitchFamily="18" charset="0"/>
              </a:rPr>
              <a:t>O(T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  <a:cs typeface="Lucida Sans Unicode"/>
                <a:sym typeface="Symbol" pitchFamily="18" charset="2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)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2406650" algn="l"/>
                <a:tab pos="2919413" algn="l"/>
              </a:tabLst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cs typeface="Lucida Sans Unicode"/>
              </a:rPr>
              <a:t>≈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/P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.</a:t>
            </a:r>
          </a:p>
          <a:p>
            <a:pPr>
              <a:tabLst>
                <a:tab pos="2406650" algn="l"/>
                <a:tab pos="2919413" algn="l"/>
              </a:tabLst>
            </a:pPr>
            <a:r>
              <a:rPr lang="en-US" sz="2800" dirty="0">
                <a:latin typeface="+mn-lt"/>
              </a:rPr>
              <a:t>Thus, the speedup is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/T</a:t>
            </a:r>
            <a:r>
              <a:rPr lang="en-US" sz="2800" baseline="-250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≈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US" sz="2800" dirty="0">
                <a:latin typeface="+mn-lt"/>
              </a:rPr>
              <a:t>. 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■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57200" y="2752145"/>
            <a:ext cx="82296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lnSpc>
                <a:spcPct val="90000"/>
              </a:lnSpc>
              <a:spcBef>
                <a:spcPct val="20000"/>
              </a:spcBef>
              <a:buClr>
                <a:srgbClr val="0093D0"/>
              </a:buClr>
              <a:buSzPct val="100000"/>
            </a:pPr>
            <a:r>
              <a:rPr lang="en-US" sz="2800" b="1" kern="0" dirty="0" smtClean="0">
                <a:solidFill>
                  <a:srgbClr val="990033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Corollary.</a:t>
            </a:r>
            <a:r>
              <a:rPr lang="en-US" sz="2800" kern="0" dirty="0" smtClean="0">
                <a:solidFill>
                  <a:srgbClr val="990033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 Near-perfect linear speedup when</a:t>
            </a:r>
          </a:p>
          <a:p>
            <a:pPr lvl="0" algn="ctr" defTabSz="457200" eaLnBrk="0" hangingPunct="0">
              <a:lnSpc>
                <a:spcPct val="90000"/>
              </a:lnSpc>
              <a:spcBef>
                <a:spcPct val="20000"/>
              </a:spcBef>
              <a:buClr>
                <a:srgbClr val="0093D0"/>
              </a:buClr>
              <a:buSzPct val="100000"/>
            </a:pPr>
            <a:r>
              <a:rPr lang="en-US" sz="2800" kern="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800" kern="0" baseline="-2500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/T</a:t>
            </a:r>
            <a:r>
              <a:rPr lang="en-US" sz="2800" kern="0" baseline="-2500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∞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Lucida Sans Unicode"/>
              </a:rPr>
              <a:t>≫</a:t>
            </a:r>
            <a:r>
              <a:rPr lang="en-US" sz="2800" kern="0" dirty="0" smtClean="0">
                <a:solidFill>
                  <a:srgbClr val="000000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 P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lvl="0" defTabSz="457200" eaLnBrk="0" hangingPunct="0">
              <a:lnSpc>
                <a:spcPct val="90000"/>
              </a:lnSpc>
              <a:spcBef>
                <a:spcPct val="20000"/>
              </a:spcBef>
              <a:buClr>
                <a:srgbClr val="0093D0"/>
              </a:buClr>
              <a:buSzPct val="100000"/>
            </a:pPr>
            <a:r>
              <a:rPr lang="en-US" sz="2800" kern="0" dirty="0" smtClean="0">
                <a:solidFill>
                  <a:srgbClr val="827F77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i.e., ample </a:t>
            </a:r>
            <a:r>
              <a:rPr lang="en-US" sz="2800" b="1" i="1" kern="0" dirty="0" smtClean="0">
                <a:solidFill>
                  <a:schemeClr val="accent6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parallel slackness</a:t>
            </a:r>
            <a:r>
              <a:rPr lang="en-US" sz="2800" kern="0" dirty="0" smtClean="0">
                <a:solidFill>
                  <a:srgbClr val="827F77"/>
                </a:solidFill>
                <a:latin typeface="Lucida Sans Unicode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800" kern="0" dirty="0">
              <a:solidFill>
                <a:srgbClr val="827F77"/>
              </a:solidFill>
              <a:latin typeface="Lucida Sans Unicode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 Box 123"/>
          <p:cNvSpPr txBox="1">
            <a:spLocks noChangeArrowheads="1"/>
          </p:cNvSpPr>
          <p:nvPr/>
        </p:nvSpPr>
        <p:spPr bwMode="auto">
          <a:xfrm>
            <a:off x="2087380" y="5115580"/>
            <a:ext cx="52578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  <a:latin typeface="Lucida Sans Unicode" pitchFamily="34" charset="0"/>
              </a:rPr>
              <a:t>Parallelism: 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/T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=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8" name="Text Box 105"/>
          <p:cNvSpPr txBox="1">
            <a:spLocks noChangeArrowheads="1"/>
          </p:cNvSpPr>
          <p:nvPr/>
        </p:nvSpPr>
        <p:spPr bwMode="auto">
          <a:xfrm>
            <a:off x="2087380" y="5115580"/>
            <a:ext cx="49530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6"/>
                </a:solidFill>
                <a:latin typeface="Lucida Sans Unicode" pitchFamily="34" charset="0"/>
              </a:rPr>
              <a:t>Parallelism: </a:t>
            </a:r>
            <a:r>
              <a:rPr lang="en-US" sz="2800" b="1" i="1" dirty="0" smtClean="0">
                <a:solidFill>
                  <a:schemeClr val="accent2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/T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= 2.125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0" name="AutoShape 75"/>
          <p:cNvSpPr>
            <a:spLocks noChangeArrowheads="1"/>
          </p:cNvSpPr>
          <p:nvPr/>
        </p:nvSpPr>
        <p:spPr bwMode="auto">
          <a:xfrm>
            <a:off x="633248" y="2693866"/>
            <a:ext cx="1497724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7" name="Oval 76"/>
          <p:cNvSpPr>
            <a:spLocks noChangeArrowheads="1"/>
          </p:cNvSpPr>
          <p:nvPr/>
        </p:nvSpPr>
        <p:spPr bwMode="auto">
          <a:xfrm>
            <a:off x="783021" y="2798959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8" name="AutoShape 73"/>
          <p:cNvSpPr>
            <a:spLocks noChangeArrowheads="1"/>
          </p:cNvSpPr>
          <p:nvPr/>
        </p:nvSpPr>
        <p:spPr bwMode="auto">
          <a:xfrm>
            <a:off x="1375870" y="3393098"/>
            <a:ext cx="599090" cy="49945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2" name="AutoShape 87"/>
          <p:cNvSpPr>
            <a:spLocks noChangeArrowheads="1"/>
          </p:cNvSpPr>
          <p:nvPr/>
        </p:nvSpPr>
        <p:spPr bwMode="auto">
          <a:xfrm>
            <a:off x="2879834" y="1295400"/>
            <a:ext cx="1497724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6" name="AutoShape 91"/>
          <p:cNvSpPr>
            <a:spLocks noChangeArrowheads="1"/>
          </p:cNvSpPr>
          <p:nvPr/>
        </p:nvSpPr>
        <p:spPr bwMode="auto">
          <a:xfrm>
            <a:off x="1581807" y="1994633"/>
            <a:ext cx="1497724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81401" name="Text Box 121"/>
          <p:cNvSpPr txBox="1">
            <a:spLocks noChangeArrowheads="1"/>
          </p:cNvSpPr>
          <p:nvPr/>
        </p:nvSpPr>
        <p:spPr bwMode="auto">
          <a:xfrm>
            <a:off x="2087380" y="4114800"/>
            <a:ext cx="38862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Lucida Sans Unicode" pitchFamily="34" charset="0"/>
              </a:rPr>
              <a:t>Work:</a:t>
            </a:r>
            <a:r>
              <a:rPr lang="en-US" sz="2800" dirty="0">
                <a:latin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= 17</a:t>
            </a:r>
          </a:p>
        </p:txBody>
      </p:sp>
      <p:sp>
        <p:nvSpPr>
          <p:cNvPr id="481402" name="Text Box 122"/>
          <p:cNvSpPr txBox="1">
            <a:spLocks noChangeArrowheads="1"/>
          </p:cNvSpPr>
          <p:nvPr/>
        </p:nvSpPr>
        <p:spPr bwMode="auto">
          <a:xfrm>
            <a:off x="2087380" y="4114800"/>
            <a:ext cx="263525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</a:rPr>
              <a:t>Work:</a:t>
            </a:r>
            <a:r>
              <a:rPr lang="en-US" sz="2800" dirty="0">
                <a:solidFill>
                  <a:schemeClr val="accent6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= </a:t>
            </a:r>
          </a:p>
        </p:txBody>
      </p:sp>
      <p:sp>
        <p:nvSpPr>
          <p:cNvPr id="481385" name="Text Box 105"/>
          <p:cNvSpPr txBox="1">
            <a:spLocks noChangeArrowheads="1"/>
          </p:cNvSpPr>
          <p:nvPr/>
        </p:nvSpPr>
        <p:spPr bwMode="auto">
          <a:xfrm>
            <a:off x="2087380" y="4606925"/>
            <a:ext cx="26670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/>
                </a:solidFill>
                <a:latin typeface="Lucida Sans Unicode" pitchFamily="34" charset="0"/>
              </a:rPr>
              <a:t>Span: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= 8</a:t>
            </a:r>
          </a:p>
        </p:txBody>
      </p:sp>
      <p:sp>
        <p:nvSpPr>
          <p:cNvPr id="481403" name="Text Box 123"/>
          <p:cNvSpPr txBox="1">
            <a:spLocks noChangeArrowheads="1"/>
          </p:cNvSpPr>
          <p:nvPr/>
        </p:nvSpPr>
        <p:spPr bwMode="auto">
          <a:xfrm>
            <a:off x="2087380" y="4606925"/>
            <a:ext cx="2362200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6"/>
                </a:solidFill>
                <a:latin typeface="Lucida Sans Unicode" pitchFamily="34" charset="0"/>
              </a:rPr>
              <a:t>Span: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∞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 =</a:t>
            </a:r>
            <a:endParaRPr lang="en-US" sz="28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sz="4000" dirty="0">
                <a:solidFill>
                  <a:schemeClr val="accent6"/>
                </a:solidFill>
                <a:latin typeface="Lucida Sans Typewriter" pitchFamily="49" charset="0"/>
              </a:rPr>
              <a:t>fib(4)</a:t>
            </a:r>
          </a:p>
        </p:txBody>
      </p:sp>
      <p:sp>
        <p:nvSpPr>
          <p:cNvPr id="481330" name="Text Box 50"/>
          <p:cNvSpPr txBox="1">
            <a:spLocks noChangeArrowheads="1"/>
          </p:cNvSpPr>
          <p:nvPr/>
        </p:nvSpPr>
        <p:spPr bwMode="auto">
          <a:xfrm>
            <a:off x="5394325" y="1487031"/>
            <a:ext cx="3444875" cy="224676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>
                <a:latin typeface="Lucida Sans Unicode" pitchFamily="34" charset="0"/>
              </a:rPr>
              <a:t>Assume for simplicity that each </a:t>
            </a:r>
            <a:r>
              <a:rPr lang="en-US" sz="2800" i="1" dirty="0" smtClean="0">
                <a:latin typeface="Lucida Sans Unicode" pitchFamily="34" charset="0"/>
              </a:rPr>
              <a:t>strand in </a:t>
            </a:r>
            <a:r>
              <a:rPr lang="en-US" sz="2800" b="1" dirty="0" smtClean="0">
                <a:solidFill>
                  <a:schemeClr val="accent6"/>
                </a:solidFill>
                <a:latin typeface="Lucida Sans Typewriter" pitchFamily="49" charset="0"/>
              </a:rPr>
              <a:t>fib(4)</a:t>
            </a:r>
            <a:r>
              <a:rPr lang="en-US" sz="2800" i="1" dirty="0" smtClean="0">
                <a:solidFill>
                  <a:schemeClr val="accent2"/>
                </a:solidFill>
                <a:latin typeface="Lucida Sans Unicode" pitchFamily="34" charset="0"/>
              </a:rPr>
              <a:t> </a:t>
            </a:r>
            <a:r>
              <a:rPr lang="en-US" sz="2800" i="1" dirty="0">
                <a:latin typeface="Lucida Sans Unicode" pitchFamily="34" charset="0"/>
              </a:rPr>
              <a:t>takes unit time to execute.</a:t>
            </a:r>
          </a:p>
        </p:txBody>
      </p:sp>
      <p:cxnSp>
        <p:nvCxnSpPr>
          <p:cNvPr id="143" name="AutoShape 79"/>
          <p:cNvCxnSpPr>
            <a:cxnSpLocks noChangeShapeType="1"/>
            <a:endCxn id="142" idx="2"/>
          </p:cNvCxnSpPr>
          <p:nvPr/>
        </p:nvCxnSpPr>
        <p:spPr bwMode="auto">
          <a:xfrm>
            <a:off x="1082566" y="2948794"/>
            <a:ext cx="149772" cy="0"/>
          </a:xfrm>
          <a:prstGeom prst="straightConnector1">
            <a:avLst/>
          </a:prstGeom>
          <a:solidFill>
            <a:srgbClr val="FFC000"/>
          </a:solidFill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AutoShape 82"/>
          <p:cNvCxnSpPr>
            <a:cxnSpLocks noChangeShapeType="1"/>
            <a:stCxn id="142" idx="4"/>
            <a:endCxn id="144" idx="1"/>
          </p:cNvCxnSpPr>
          <p:nvPr/>
        </p:nvCxnSpPr>
        <p:spPr bwMode="auto">
          <a:xfrm>
            <a:off x="1382110" y="3098630"/>
            <a:ext cx="187216" cy="413088"/>
          </a:xfrm>
          <a:prstGeom prst="straightConnector1">
            <a:avLst/>
          </a:prstGeom>
          <a:solidFill>
            <a:srgbClr val="FFC000"/>
          </a:solidFill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AutoShape 86"/>
          <p:cNvCxnSpPr>
            <a:cxnSpLocks noChangeShapeType="1"/>
            <a:stCxn id="144" idx="0"/>
            <a:endCxn id="146" idx="4"/>
          </p:cNvCxnSpPr>
          <p:nvPr/>
        </p:nvCxnSpPr>
        <p:spPr bwMode="auto">
          <a:xfrm flipV="1">
            <a:off x="1675415" y="3098630"/>
            <a:ext cx="156013" cy="369386"/>
          </a:xfrm>
          <a:prstGeom prst="straightConnector1">
            <a:avLst/>
          </a:prstGeom>
          <a:solidFill>
            <a:srgbClr val="FFC000"/>
          </a:solidFill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AutoShape 93"/>
          <p:cNvCxnSpPr>
            <a:cxnSpLocks noChangeShapeType="1"/>
            <a:stCxn id="148" idx="3"/>
            <a:endCxn id="149" idx="7"/>
          </p:cNvCxnSpPr>
          <p:nvPr/>
        </p:nvCxnSpPr>
        <p:spPr bwMode="auto">
          <a:xfrm flipH="1">
            <a:off x="1987441" y="1656462"/>
            <a:ext cx="1085850" cy="488006"/>
          </a:xfrm>
          <a:prstGeom prst="straightConnector1">
            <a:avLst/>
          </a:prstGeom>
          <a:solidFill>
            <a:srgbClr val="FFC000"/>
          </a:solidFill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AutoShape 99"/>
          <p:cNvCxnSpPr>
            <a:cxnSpLocks noChangeShapeType="1"/>
            <a:stCxn id="149" idx="3"/>
          </p:cNvCxnSpPr>
          <p:nvPr/>
        </p:nvCxnSpPr>
        <p:spPr bwMode="auto">
          <a:xfrm flipH="1">
            <a:off x="1038882" y="2356735"/>
            <a:ext cx="736381" cy="485925"/>
          </a:xfrm>
          <a:prstGeom prst="straightConnector1">
            <a:avLst/>
          </a:prstGeom>
          <a:solidFill>
            <a:srgbClr val="FFC000"/>
          </a:solidFill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AutoShape 109"/>
          <p:cNvCxnSpPr>
            <a:cxnSpLocks noChangeShapeType="1"/>
            <a:stCxn id="146" idx="7"/>
            <a:endCxn id="152" idx="3"/>
          </p:cNvCxnSpPr>
          <p:nvPr/>
        </p:nvCxnSpPr>
        <p:spPr bwMode="auto">
          <a:xfrm flipV="1">
            <a:off x="1937516" y="2356735"/>
            <a:ext cx="736381" cy="485925"/>
          </a:xfrm>
          <a:prstGeom prst="straightConnector1">
            <a:avLst/>
          </a:prstGeom>
          <a:solidFill>
            <a:srgbClr val="FFC000"/>
          </a:solidFill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AutoShape 118"/>
          <p:cNvCxnSpPr>
            <a:cxnSpLocks noChangeShapeType="1"/>
            <a:stCxn id="152" idx="7"/>
            <a:endCxn id="154" idx="3"/>
          </p:cNvCxnSpPr>
          <p:nvPr/>
        </p:nvCxnSpPr>
        <p:spPr bwMode="auto">
          <a:xfrm flipV="1">
            <a:off x="2886075" y="1656462"/>
            <a:ext cx="1085850" cy="488006"/>
          </a:xfrm>
          <a:prstGeom prst="straightConnector1">
            <a:avLst/>
          </a:prstGeom>
          <a:solidFill>
            <a:srgbClr val="FFC000"/>
          </a:solidFill>
          <a:ln w="57150">
            <a:solidFill>
              <a:srgbClr val="FFC000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75" name="AutoShape 70"/>
          <p:cNvSpPr>
            <a:spLocks noChangeArrowheads="1"/>
          </p:cNvSpPr>
          <p:nvPr/>
        </p:nvSpPr>
        <p:spPr bwMode="auto">
          <a:xfrm>
            <a:off x="4127938" y="2693866"/>
            <a:ext cx="549166" cy="51089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6" name="AutoShape 71"/>
          <p:cNvSpPr>
            <a:spLocks noChangeArrowheads="1"/>
          </p:cNvSpPr>
          <p:nvPr/>
        </p:nvSpPr>
        <p:spPr bwMode="auto">
          <a:xfrm>
            <a:off x="3279228" y="2693866"/>
            <a:ext cx="549166" cy="51089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7" name="AutoShape 72"/>
          <p:cNvSpPr>
            <a:spLocks noChangeArrowheads="1"/>
          </p:cNvSpPr>
          <p:nvPr/>
        </p:nvSpPr>
        <p:spPr bwMode="auto">
          <a:xfrm>
            <a:off x="2380593" y="2693866"/>
            <a:ext cx="549166" cy="51089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79" name="AutoShape 74"/>
          <p:cNvSpPr>
            <a:spLocks noChangeArrowheads="1"/>
          </p:cNvSpPr>
          <p:nvPr/>
        </p:nvSpPr>
        <p:spPr bwMode="auto">
          <a:xfrm>
            <a:off x="533400" y="3393098"/>
            <a:ext cx="599090" cy="49945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2" name="Oval 77"/>
          <p:cNvSpPr>
            <a:spLocks noChangeArrowheads="1"/>
          </p:cNvSpPr>
          <p:nvPr/>
        </p:nvSpPr>
        <p:spPr bwMode="auto">
          <a:xfrm>
            <a:off x="676932" y="3468016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3" name="Oval 78"/>
          <p:cNvSpPr>
            <a:spLocks noChangeArrowheads="1"/>
          </p:cNvSpPr>
          <p:nvPr/>
        </p:nvSpPr>
        <p:spPr bwMode="auto">
          <a:xfrm>
            <a:off x="1232338" y="2798959"/>
            <a:ext cx="299545" cy="299671"/>
          </a:xfrm>
          <a:prstGeom prst="ellipse">
            <a:avLst/>
          </a:prstGeom>
          <a:solidFill>
            <a:srgbClr val="2DACAD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84" name="AutoShape 79"/>
          <p:cNvCxnSpPr>
            <a:cxnSpLocks noChangeShapeType="1"/>
            <a:stCxn id="81" idx="6"/>
            <a:endCxn id="83" idx="2"/>
          </p:cNvCxnSpPr>
          <p:nvPr/>
        </p:nvCxnSpPr>
        <p:spPr bwMode="auto">
          <a:xfrm>
            <a:off x="1082566" y="2948795"/>
            <a:ext cx="149772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85" name="AutoShape 80"/>
          <p:cNvCxnSpPr>
            <a:cxnSpLocks noChangeShapeType="1"/>
            <a:stCxn id="81" idx="4"/>
            <a:endCxn id="82" idx="0"/>
          </p:cNvCxnSpPr>
          <p:nvPr/>
        </p:nvCxnSpPr>
        <p:spPr bwMode="auto">
          <a:xfrm rot="5400000">
            <a:off x="695057" y="3230279"/>
            <a:ext cx="369386" cy="1060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86" name="Oval 81"/>
          <p:cNvSpPr>
            <a:spLocks noChangeArrowheads="1"/>
          </p:cNvSpPr>
          <p:nvPr/>
        </p:nvSpPr>
        <p:spPr bwMode="auto">
          <a:xfrm>
            <a:off x="1525642" y="3468016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87" name="AutoShape 82"/>
          <p:cNvCxnSpPr>
            <a:cxnSpLocks noChangeShapeType="1"/>
            <a:stCxn id="83" idx="4"/>
            <a:endCxn id="86" idx="1"/>
          </p:cNvCxnSpPr>
          <p:nvPr/>
        </p:nvCxnSpPr>
        <p:spPr bwMode="auto">
          <a:xfrm>
            <a:off x="1382110" y="3098630"/>
            <a:ext cx="187216" cy="413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88" name="Oval 83"/>
          <p:cNvSpPr>
            <a:spLocks noChangeArrowheads="1"/>
          </p:cNvSpPr>
          <p:nvPr/>
        </p:nvSpPr>
        <p:spPr bwMode="auto">
          <a:xfrm>
            <a:off x="1681655" y="2798959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90" name="AutoShape 85"/>
          <p:cNvCxnSpPr>
            <a:cxnSpLocks noChangeShapeType="1"/>
            <a:stCxn id="82" idx="7"/>
            <a:endCxn id="88" idx="3"/>
          </p:cNvCxnSpPr>
          <p:nvPr/>
        </p:nvCxnSpPr>
        <p:spPr bwMode="auto">
          <a:xfrm flipV="1">
            <a:off x="932793" y="3054928"/>
            <a:ext cx="792546" cy="45679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91" name="AutoShape 86"/>
          <p:cNvCxnSpPr>
            <a:cxnSpLocks noChangeShapeType="1"/>
            <a:stCxn id="86" idx="0"/>
            <a:endCxn id="88" idx="4"/>
          </p:cNvCxnSpPr>
          <p:nvPr/>
        </p:nvCxnSpPr>
        <p:spPr bwMode="auto">
          <a:xfrm flipV="1">
            <a:off x="1675415" y="3098630"/>
            <a:ext cx="156013" cy="3693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93" name="Oval 88"/>
          <p:cNvSpPr>
            <a:spLocks noChangeArrowheads="1"/>
          </p:cNvSpPr>
          <p:nvPr/>
        </p:nvSpPr>
        <p:spPr bwMode="auto">
          <a:xfrm>
            <a:off x="3029607" y="1400493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94" name="Oval 89"/>
          <p:cNvSpPr>
            <a:spLocks noChangeArrowheads="1"/>
          </p:cNvSpPr>
          <p:nvPr/>
        </p:nvSpPr>
        <p:spPr bwMode="auto">
          <a:xfrm>
            <a:off x="3478924" y="1400493"/>
            <a:ext cx="299545" cy="299671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95" name="AutoShape 90"/>
          <p:cNvCxnSpPr>
            <a:cxnSpLocks noChangeShapeType="1"/>
            <a:stCxn id="93" idx="6"/>
            <a:endCxn id="94" idx="2"/>
          </p:cNvCxnSpPr>
          <p:nvPr/>
        </p:nvCxnSpPr>
        <p:spPr bwMode="auto">
          <a:xfrm>
            <a:off x="3329152" y="1550329"/>
            <a:ext cx="149772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97" name="Oval 92"/>
          <p:cNvSpPr>
            <a:spLocks noChangeArrowheads="1"/>
          </p:cNvSpPr>
          <p:nvPr/>
        </p:nvSpPr>
        <p:spPr bwMode="auto">
          <a:xfrm>
            <a:off x="1731579" y="2100766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98" name="AutoShape 93"/>
          <p:cNvCxnSpPr>
            <a:cxnSpLocks noChangeShapeType="1"/>
            <a:stCxn id="93" idx="3"/>
            <a:endCxn id="97" idx="7"/>
          </p:cNvCxnSpPr>
          <p:nvPr/>
        </p:nvCxnSpPr>
        <p:spPr bwMode="auto">
          <a:xfrm rot="5400000">
            <a:off x="2286179" y="1357357"/>
            <a:ext cx="488374" cy="108621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99" name="Oval 94"/>
          <p:cNvSpPr>
            <a:spLocks noChangeArrowheads="1"/>
          </p:cNvSpPr>
          <p:nvPr/>
        </p:nvSpPr>
        <p:spPr bwMode="auto">
          <a:xfrm>
            <a:off x="2180897" y="2100766"/>
            <a:ext cx="299545" cy="299671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100" name="AutoShape 95"/>
          <p:cNvCxnSpPr>
            <a:cxnSpLocks noChangeShapeType="1"/>
            <a:stCxn id="97" idx="6"/>
            <a:endCxn id="99" idx="2"/>
          </p:cNvCxnSpPr>
          <p:nvPr/>
        </p:nvCxnSpPr>
        <p:spPr bwMode="auto">
          <a:xfrm>
            <a:off x="2031124" y="2250602"/>
            <a:ext cx="14977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01" name="AutoShape 96"/>
          <p:cNvSpPr>
            <a:spLocks noChangeArrowheads="1"/>
          </p:cNvSpPr>
          <p:nvPr/>
        </p:nvSpPr>
        <p:spPr bwMode="auto">
          <a:xfrm>
            <a:off x="3379076" y="2006079"/>
            <a:ext cx="1497724" cy="51089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63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2" name="Oval 97"/>
          <p:cNvSpPr>
            <a:spLocks noChangeArrowheads="1"/>
          </p:cNvSpPr>
          <p:nvPr/>
        </p:nvSpPr>
        <p:spPr bwMode="auto">
          <a:xfrm>
            <a:off x="3528848" y="2111172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103" name="AutoShape 98"/>
          <p:cNvCxnSpPr>
            <a:cxnSpLocks noChangeShapeType="1"/>
            <a:stCxn id="94" idx="4"/>
            <a:endCxn id="102" idx="0"/>
          </p:cNvCxnSpPr>
          <p:nvPr/>
        </p:nvCxnSpPr>
        <p:spPr bwMode="auto">
          <a:xfrm>
            <a:off x="3628697" y="1700164"/>
            <a:ext cx="49924" cy="41100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04" name="AutoShape 99"/>
          <p:cNvCxnSpPr>
            <a:cxnSpLocks noChangeShapeType="1"/>
            <a:stCxn id="97" idx="3"/>
            <a:endCxn id="81" idx="7"/>
          </p:cNvCxnSpPr>
          <p:nvPr/>
        </p:nvCxnSpPr>
        <p:spPr bwMode="auto">
          <a:xfrm rot="5400000">
            <a:off x="1163926" y="2231325"/>
            <a:ext cx="486294" cy="7367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05" name="Oval 100"/>
          <p:cNvSpPr>
            <a:spLocks noChangeArrowheads="1"/>
          </p:cNvSpPr>
          <p:nvPr/>
        </p:nvSpPr>
        <p:spPr bwMode="auto">
          <a:xfrm>
            <a:off x="3978166" y="2111172"/>
            <a:ext cx="299545" cy="299671"/>
          </a:xfrm>
          <a:prstGeom prst="ellipse">
            <a:avLst/>
          </a:pr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106" name="AutoShape 101"/>
          <p:cNvCxnSpPr>
            <a:cxnSpLocks noChangeShapeType="1"/>
            <a:stCxn id="102" idx="6"/>
            <a:endCxn id="105" idx="2"/>
          </p:cNvCxnSpPr>
          <p:nvPr/>
        </p:nvCxnSpPr>
        <p:spPr bwMode="auto">
          <a:xfrm>
            <a:off x="3828393" y="2261007"/>
            <a:ext cx="14977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07" name="Oval 102"/>
          <p:cNvSpPr>
            <a:spLocks noChangeArrowheads="1"/>
          </p:cNvSpPr>
          <p:nvPr/>
        </p:nvSpPr>
        <p:spPr bwMode="auto">
          <a:xfrm>
            <a:off x="2505403" y="2798959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08" name="Oval 103"/>
          <p:cNvSpPr>
            <a:spLocks noChangeArrowheads="1"/>
          </p:cNvSpPr>
          <p:nvPr/>
        </p:nvSpPr>
        <p:spPr bwMode="auto">
          <a:xfrm>
            <a:off x="3404038" y="2799999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109" name="AutoShape 104"/>
          <p:cNvCxnSpPr>
            <a:cxnSpLocks noChangeShapeType="1"/>
            <a:stCxn id="99" idx="4"/>
            <a:endCxn id="107" idx="1"/>
          </p:cNvCxnSpPr>
          <p:nvPr/>
        </p:nvCxnSpPr>
        <p:spPr bwMode="auto">
          <a:xfrm>
            <a:off x="2330669" y="2400438"/>
            <a:ext cx="218418" cy="44222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AutoShape 105"/>
          <p:cNvCxnSpPr>
            <a:cxnSpLocks noChangeShapeType="1"/>
            <a:stCxn id="102" idx="4"/>
            <a:endCxn id="108" idx="0"/>
          </p:cNvCxnSpPr>
          <p:nvPr/>
        </p:nvCxnSpPr>
        <p:spPr bwMode="auto">
          <a:xfrm flipH="1">
            <a:off x="3553810" y="2410843"/>
            <a:ext cx="124810" cy="3891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11" name="Oval 106"/>
          <p:cNvSpPr>
            <a:spLocks noChangeArrowheads="1"/>
          </p:cNvSpPr>
          <p:nvPr/>
        </p:nvSpPr>
        <p:spPr bwMode="auto">
          <a:xfrm>
            <a:off x="2630214" y="2100766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13" name="Oval 108"/>
          <p:cNvSpPr>
            <a:spLocks noChangeArrowheads="1"/>
          </p:cNvSpPr>
          <p:nvPr/>
        </p:nvSpPr>
        <p:spPr bwMode="auto">
          <a:xfrm>
            <a:off x="4252748" y="2799999"/>
            <a:ext cx="299545" cy="299671"/>
          </a:xfrm>
          <a:prstGeom prst="ellipse">
            <a:avLst/>
          </a:prstGeom>
          <a:solidFill>
            <a:srgbClr val="FF00FF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114" name="AutoShape 109"/>
          <p:cNvCxnSpPr>
            <a:cxnSpLocks noChangeShapeType="1"/>
            <a:stCxn id="88" idx="7"/>
            <a:endCxn id="111" idx="3"/>
          </p:cNvCxnSpPr>
          <p:nvPr/>
        </p:nvCxnSpPr>
        <p:spPr bwMode="auto">
          <a:xfrm flipV="1">
            <a:off x="1937516" y="2356735"/>
            <a:ext cx="736381" cy="485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15" name="AutoShape 110"/>
          <p:cNvCxnSpPr>
            <a:cxnSpLocks noChangeShapeType="1"/>
            <a:stCxn id="107" idx="0"/>
            <a:endCxn id="111" idx="4"/>
          </p:cNvCxnSpPr>
          <p:nvPr/>
        </p:nvCxnSpPr>
        <p:spPr bwMode="auto">
          <a:xfrm flipV="1">
            <a:off x="2655176" y="2400438"/>
            <a:ext cx="124810" cy="39852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16" name="AutoShape 111"/>
          <p:cNvCxnSpPr>
            <a:cxnSpLocks noChangeShapeType="1"/>
            <a:stCxn id="105" idx="4"/>
            <a:endCxn id="113" idx="1"/>
          </p:cNvCxnSpPr>
          <p:nvPr/>
        </p:nvCxnSpPr>
        <p:spPr bwMode="auto">
          <a:xfrm>
            <a:off x="4127938" y="2410843"/>
            <a:ext cx="168494" cy="43285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17" name="Oval 112"/>
          <p:cNvSpPr>
            <a:spLocks noChangeArrowheads="1"/>
          </p:cNvSpPr>
          <p:nvPr/>
        </p:nvSpPr>
        <p:spPr bwMode="auto">
          <a:xfrm>
            <a:off x="4427483" y="2111172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119" name="AutoShape 114"/>
          <p:cNvCxnSpPr>
            <a:cxnSpLocks noChangeShapeType="1"/>
            <a:stCxn id="108" idx="7"/>
            <a:endCxn id="117" idx="3"/>
          </p:cNvCxnSpPr>
          <p:nvPr/>
        </p:nvCxnSpPr>
        <p:spPr bwMode="auto">
          <a:xfrm flipV="1">
            <a:off x="3659899" y="2367141"/>
            <a:ext cx="811267" cy="47656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20" name="AutoShape 115"/>
          <p:cNvCxnSpPr>
            <a:cxnSpLocks noChangeShapeType="1"/>
            <a:stCxn id="113" idx="0"/>
            <a:endCxn id="117" idx="4"/>
          </p:cNvCxnSpPr>
          <p:nvPr/>
        </p:nvCxnSpPr>
        <p:spPr bwMode="auto">
          <a:xfrm flipV="1">
            <a:off x="4402521" y="2410843"/>
            <a:ext cx="174734" cy="38915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21" name="Oval 116"/>
          <p:cNvSpPr>
            <a:spLocks noChangeArrowheads="1"/>
          </p:cNvSpPr>
          <p:nvPr/>
        </p:nvSpPr>
        <p:spPr bwMode="auto">
          <a:xfrm>
            <a:off x="3928241" y="1400493"/>
            <a:ext cx="299545" cy="299671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cxnSp>
        <p:nvCxnSpPr>
          <p:cNvPr id="123" name="AutoShape 118"/>
          <p:cNvCxnSpPr>
            <a:cxnSpLocks noChangeShapeType="1"/>
            <a:stCxn id="111" idx="7"/>
            <a:endCxn id="121" idx="3"/>
          </p:cNvCxnSpPr>
          <p:nvPr/>
        </p:nvCxnSpPr>
        <p:spPr bwMode="auto">
          <a:xfrm flipV="1">
            <a:off x="2886075" y="1656462"/>
            <a:ext cx="1085850" cy="4880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24" name="AutoShape 119"/>
          <p:cNvCxnSpPr>
            <a:cxnSpLocks noChangeShapeType="1"/>
            <a:stCxn id="117" idx="0"/>
            <a:endCxn id="121" idx="5"/>
          </p:cNvCxnSpPr>
          <p:nvPr/>
        </p:nvCxnSpPr>
        <p:spPr bwMode="auto">
          <a:xfrm flipH="1" flipV="1">
            <a:off x="4184103" y="1656462"/>
            <a:ext cx="393153" cy="45470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2" name="Oval 78"/>
          <p:cNvSpPr>
            <a:spLocks noChangeArrowheads="1"/>
          </p:cNvSpPr>
          <p:nvPr/>
        </p:nvSpPr>
        <p:spPr bwMode="auto">
          <a:xfrm>
            <a:off x="1232338" y="2798959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4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44" name="Oval 81"/>
          <p:cNvSpPr>
            <a:spLocks noChangeArrowheads="1"/>
          </p:cNvSpPr>
          <p:nvPr/>
        </p:nvSpPr>
        <p:spPr bwMode="auto">
          <a:xfrm>
            <a:off x="1525642" y="3468016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5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46" name="Oval 83"/>
          <p:cNvSpPr>
            <a:spLocks noChangeArrowheads="1"/>
          </p:cNvSpPr>
          <p:nvPr/>
        </p:nvSpPr>
        <p:spPr bwMode="auto">
          <a:xfrm>
            <a:off x="1681655" y="2798959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6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48" name="Oval 88"/>
          <p:cNvSpPr>
            <a:spLocks noChangeArrowheads="1"/>
          </p:cNvSpPr>
          <p:nvPr/>
        </p:nvSpPr>
        <p:spPr bwMode="auto">
          <a:xfrm>
            <a:off x="3029607" y="1400493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1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49" name="Oval 92"/>
          <p:cNvSpPr>
            <a:spLocks noChangeArrowheads="1"/>
          </p:cNvSpPr>
          <p:nvPr/>
        </p:nvSpPr>
        <p:spPr bwMode="auto">
          <a:xfrm>
            <a:off x="1731579" y="2100766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2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2" name="Oval 106"/>
          <p:cNvSpPr>
            <a:spLocks noChangeArrowheads="1"/>
          </p:cNvSpPr>
          <p:nvPr/>
        </p:nvSpPr>
        <p:spPr bwMode="auto">
          <a:xfrm>
            <a:off x="2630214" y="2100766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7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4" name="Oval 116"/>
          <p:cNvSpPr>
            <a:spLocks noChangeArrowheads="1"/>
          </p:cNvSpPr>
          <p:nvPr/>
        </p:nvSpPr>
        <p:spPr bwMode="auto">
          <a:xfrm>
            <a:off x="3928241" y="1400493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8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1" name="Oval 76"/>
          <p:cNvSpPr>
            <a:spLocks noChangeArrowheads="1"/>
          </p:cNvSpPr>
          <p:nvPr/>
        </p:nvSpPr>
        <p:spPr bwMode="auto">
          <a:xfrm>
            <a:off x="783021" y="2798959"/>
            <a:ext cx="299545" cy="299671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Lucida Sans Unicode" pitchFamily="34" charset="0"/>
              </a:rPr>
              <a:t>3</a:t>
            </a:r>
            <a:endParaRPr lang="en-US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60" name="AutoShape 75"/>
          <p:cNvSpPr>
            <a:spLocks noChangeArrowheads="1"/>
          </p:cNvSpPr>
          <p:nvPr/>
        </p:nvSpPr>
        <p:spPr bwMode="auto">
          <a:xfrm>
            <a:off x="914400" y="5791200"/>
            <a:ext cx="7315200" cy="93046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6350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i="1" dirty="0">
                <a:latin typeface="Lucida Sans Unicode" pitchFamily="34" charset="0"/>
              </a:rPr>
              <a:t>Using </a:t>
            </a:r>
            <a:r>
              <a:rPr lang="en-US" sz="2800" i="1" dirty="0" smtClean="0">
                <a:latin typeface="Lucida Sans Unicode" pitchFamily="34" charset="0"/>
              </a:rPr>
              <a:t>many more </a:t>
            </a:r>
            <a:r>
              <a:rPr lang="en-US" sz="2800" i="1" dirty="0">
                <a:latin typeface="Lucida Sans Unicode" pitchFamily="34" charset="0"/>
              </a:rPr>
              <a:t>than </a:t>
            </a:r>
            <a:r>
              <a:rPr lang="en-US" sz="2800" i="1" dirty="0">
                <a:solidFill>
                  <a:srgbClr val="000000"/>
                </a:solidFill>
                <a:latin typeface="Lucida Sans Unicode" pitchFamily="34" charset="0"/>
              </a:rPr>
              <a:t>2 </a:t>
            </a:r>
            <a:r>
              <a:rPr lang="en-US" sz="2800" i="1" dirty="0">
                <a:latin typeface="Lucida Sans Unicode" pitchFamily="34" charset="0"/>
              </a:rPr>
              <a:t>processors </a:t>
            </a:r>
            <a:r>
              <a:rPr lang="en-US" sz="2800" i="1" dirty="0" smtClean="0">
                <a:latin typeface="Lucida Sans Unicode" pitchFamily="34" charset="0"/>
              </a:rPr>
              <a:t>can yield only marginal performance gains.</a:t>
            </a:r>
            <a:endParaRPr lang="en-US" sz="2800" i="1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58" grpId="0"/>
      <p:bldP spid="481401" grpId="0"/>
      <p:bldP spid="481402" grpId="0"/>
      <p:bldP spid="481385" grpId="0"/>
      <p:bldP spid="481403" grpId="0"/>
      <p:bldP spid="481330" grpId="0"/>
      <p:bldP spid="142" grpId="0" animBg="1"/>
      <p:bldP spid="144" grpId="0" animBg="1"/>
      <p:bldP spid="146" grpId="0" animBg="1"/>
      <p:bldP spid="148" grpId="0" animBg="1"/>
      <p:bldP spid="149" grpId="0" animBg="1"/>
      <p:bldP spid="152" grpId="0" animBg="1"/>
      <p:bldP spid="154" grpId="0" animBg="1"/>
      <p:bldP spid="81" grpId="0" animBg="1"/>
      <p:bldP spid="1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Cilk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Chess Programs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68085"/>
            <a:ext cx="8839200" cy="5437515"/>
          </a:xfrm>
        </p:spPr>
        <p:txBody>
          <a:bodyPr wrap="square">
            <a:spAutoFit/>
          </a:bodyPr>
          <a:lstStyle/>
          <a:p>
            <a:pPr marL="341313" indent="-341313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Font typeface="Times New Roman" pitchFamily="18" charset="0"/>
              <a:buChar char="●"/>
            </a:pPr>
            <a:r>
              <a:rPr lang="en-US" b="1" dirty="0">
                <a:solidFill>
                  <a:schemeClr val="accent6"/>
                </a:solidFill>
                <a:sym typeface="Wingdings" pitchFamily="2" charset="2"/>
              </a:rPr>
              <a:t></a:t>
            </a:r>
            <a:r>
              <a:rPr lang="en-US" b="1" dirty="0">
                <a:solidFill>
                  <a:schemeClr val="accent6"/>
                </a:solidFill>
                <a:sym typeface="Times New Roman" pitchFamily="18" charset="0"/>
              </a:rPr>
              <a:t>Socrates</a:t>
            </a:r>
            <a:r>
              <a:rPr lang="en-US" dirty="0">
                <a:solidFill>
                  <a:schemeClr val="accent6"/>
                </a:solidFill>
                <a:sym typeface="Times New Roman" pitchFamily="18" charset="0"/>
              </a:rPr>
              <a:t> </a:t>
            </a:r>
            <a:r>
              <a:rPr lang="en-US" dirty="0">
                <a:sym typeface="Times New Roman" pitchFamily="18" charset="0"/>
              </a:rPr>
              <a:t>placed </a:t>
            </a:r>
            <a:r>
              <a:rPr lang="en-US" dirty="0">
                <a:solidFill>
                  <a:schemeClr val="tx2"/>
                </a:solidFill>
                <a:sym typeface="Times New Roman" pitchFamily="18" charset="0"/>
              </a:rPr>
              <a:t>3rd</a:t>
            </a:r>
            <a:r>
              <a:rPr lang="en-US" dirty="0">
                <a:sym typeface="Times New Roman" pitchFamily="18" charset="0"/>
              </a:rPr>
              <a:t> in the 1994 International Computer Chess Championship running on NCSA’s </a:t>
            </a:r>
            <a:r>
              <a:rPr lang="en-US" dirty="0">
                <a:solidFill>
                  <a:srgbClr val="000000"/>
                </a:solidFill>
                <a:sym typeface="Times New Roman" pitchFamily="18" charset="0"/>
              </a:rPr>
              <a:t>512</a:t>
            </a:r>
            <a:r>
              <a:rPr lang="en-US" dirty="0">
                <a:sym typeface="Times New Roman" pitchFamily="18" charset="0"/>
              </a:rPr>
              <a:t>-node Connection Machine CM5.</a:t>
            </a:r>
          </a:p>
          <a:p>
            <a:pPr marL="341313" indent="-341313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Font typeface="Times New Roman" pitchFamily="18" charset="0"/>
              <a:buChar char="●"/>
            </a:pPr>
            <a:r>
              <a:rPr lang="en-US" b="1" dirty="0">
                <a:solidFill>
                  <a:schemeClr val="accent6"/>
                </a:solidFill>
                <a:sym typeface="Wingdings" pitchFamily="2" charset="2"/>
              </a:rPr>
              <a:t></a:t>
            </a:r>
            <a:r>
              <a:rPr lang="en-US" b="1" dirty="0">
                <a:solidFill>
                  <a:schemeClr val="accent6"/>
                </a:solidFill>
                <a:sym typeface="Times New Roman" pitchFamily="18" charset="0"/>
              </a:rPr>
              <a:t>Socrates 2.0</a:t>
            </a:r>
            <a:r>
              <a:rPr lang="en-US" dirty="0">
                <a:solidFill>
                  <a:schemeClr val="accent6"/>
                </a:solidFill>
                <a:sym typeface="Times New Roman" pitchFamily="18" charset="0"/>
              </a:rPr>
              <a:t> </a:t>
            </a:r>
            <a:r>
              <a:rPr lang="en-US" dirty="0">
                <a:sym typeface="Times New Roman" pitchFamily="18" charset="0"/>
              </a:rPr>
              <a:t>took </a:t>
            </a:r>
            <a:r>
              <a:rPr lang="en-US" dirty="0">
                <a:solidFill>
                  <a:schemeClr val="tx2"/>
                </a:solidFill>
                <a:sym typeface="Times New Roman" pitchFamily="18" charset="0"/>
              </a:rPr>
              <a:t>2nd</a:t>
            </a:r>
            <a:r>
              <a:rPr lang="en-US" dirty="0">
                <a:sym typeface="Times New Roman" pitchFamily="18" charset="0"/>
              </a:rPr>
              <a:t> place in the 1995 World Computer Chess Championship running on Sandia National Labs’ </a:t>
            </a:r>
            <a:r>
              <a:rPr lang="en-US" dirty="0">
                <a:solidFill>
                  <a:srgbClr val="000000"/>
                </a:solidFill>
                <a:sym typeface="Times New Roman" pitchFamily="18" charset="0"/>
              </a:rPr>
              <a:t>1824</a:t>
            </a:r>
            <a:r>
              <a:rPr lang="en-US" dirty="0">
                <a:sym typeface="Times New Roman" pitchFamily="18" charset="0"/>
              </a:rPr>
              <a:t>-node Intel Paragon.  </a:t>
            </a:r>
          </a:p>
          <a:p>
            <a:pPr marL="341313" indent="-341313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Font typeface="Times New Roman" pitchFamily="18" charset="0"/>
              <a:buChar char="●"/>
            </a:pPr>
            <a:r>
              <a:rPr lang="en-US" b="1" dirty="0" err="1">
                <a:solidFill>
                  <a:schemeClr val="accent6"/>
                </a:solidFill>
                <a:sym typeface="Times New Roman" pitchFamily="18" charset="0"/>
              </a:rPr>
              <a:t>Cilkchess</a:t>
            </a:r>
            <a:r>
              <a:rPr lang="en-US" b="1" dirty="0">
                <a:sym typeface="Times New Roman" pitchFamily="18" charset="0"/>
              </a:rPr>
              <a:t> </a:t>
            </a:r>
            <a:r>
              <a:rPr lang="en-US" dirty="0">
                <a:sym typeface="Times New Roman" pitchFamily="18" charset="0"/>
              </a:rPr>
              <a:t>placed </a:t>
            </a:r>
            <a:r>
              <a:rPr lang="en-US" dirty="0">
                <a:solidFill>
                  <a:schemeClr val="tx2"/>
                </a:solidFill>
                <a:sym typeface="Times New Roman" pitchFamily="18" charset="0"/>
              </a:rPr>
              <a:t>1st</a:t>
            </a:r>
            <a:r>
              <a:rPr lang="en-US" dirty="0">
                <a:sym typeface="Times New Roman" pitchFamily="18" charset="0"/>
              </a:rPr>
              <a:t> in the 1996 Dutch Open running on a </a:t>
            </a:r>
            <a:r>
              <a:rPr lang="en-US" dirty="0">
                <a:solidFill>
                  <a:srgbClr val="000000"/>
                </a:solidFill>
                <a:sym typeface="Times New Roman" pitchFamily="18" charset="0"/>
              </a:rPr>
              <a:t>12</a:t>
            </a:r>
            <a:r>
              <a:rPr lang="en-US" dirty="0">
                <a:sym typeface="Times New Roman" pitchFamily="18" charset="0"/>
              </a:rPr>
              <a:t>-processor Sun Enterprise 5000.  It placed </a:t>
            </a:r>
            <a:r>
              <a:rPr lang="en-US" dirty="0">
                <a:solidFill>
                  <a:schemeClr val="tx2"/>
                </a:solidFill>
                <a:sym typeface="Times New Roman" pitchFamily="18" charset="0"/>
              </a:rPr>
              <a:t>2nd</a:t>
            </a:r>
            <a:r>
              <a:rPr lang="en-US" dirty="0">
                <a:sym typeface="Times New Roman" pitchFamily="18" charset="0"/>
              </a:rPr>
              <a:t> in 1997 and 1998 running on Boston University’s </a:t>
            </a:r>
            <a:r>
              <a:rPr lang="en-US" dirty="0">
                <a:solidFill>
                  <a:srgbClr val="000000"/>
                </a:solidFill>
                <a:sym typeface="Times New Roman" pitchFamily="18" charset="0"/>
              </a:rPr>
              <a:t>64</a:t>
            </a:r>
            <a:r>
              <a:rPr lang="en-US" dirty="0">
                <a:sym typeface="Times New Roman" pitchFamily="18" charset="0"/>
              </a:rPr>
              <a:t>-processor SGI Origin 2000.</a:t>
            </a:r>
          </a:p>
          <a:p>
            <a:pPr marL="341313" indent="-341313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Font typeface="Times New Roman" pitchFamily="18" charset="0"/>
              <a:buChar char="●"/>
            </a:pPr>
            <a:r>
              <a:rPr lang="en-US" b="1" dirty="0" err="1">
                <a:solidFill>
                  <a:schemeClr val="accent6"/>
                </a:solidFill>
                <a:sym typeface="Times New Roman" pitchFamily="18" charset="0"/>
              </a:rPr>
              <a:t>Cilkchess</a:t>
            </a:r>
            <a:r>
              <a:rPr lang="en-US" dirty="0">
                <a:solidFill>
                  <a:schemeClr val="accent6"/>
                </a:solidFill>
                <a:sym typeface="Times New Roman" pitchFamily="18" charset="0"/>
              </a:rPr>
              <a:t> </a:t>
            </a:r>
            <a:r>
              <a:rPr lang="en-US" dirty="0">
                <a:sym typeface="Times New Roman" pitchFamily="18" charset="0"/>
              </a:rPr>
              <a:t>tied for </a:t>
            </a:r>
            <a:r>
              <a:rPr lang="en-US" dirty="0">
                <a:solidFill>
                  <a:schemeClr val="tx2"/>
                </a:solidFill>
                <a:sym typeface="Times New Roman" pitchFamily="18" charset="0"/>
              </a:rPr>
              <a:t>3rd</a:t>
            </a:r>
            <a:r>
              <a:rPr lang="en-US" dirty="0">
                <a:sym typeface="Times New Roman" pitchFamily="18" charset="0"/>
              </a:rPr>
              <a:t> in the 1999 WCCC running on NASA’s </a:t>
            </a:r>
            <a:r>
              <a:rPr lang="en-US" dirty="0">
                <a:solidFill>
                  <a:srgbClr val="000000"/>
                </a:solidFill>
                <a:sym typeface="Times New Roman" pitchFamily="18" charset="0"/>
              </a:rPr>
              <a:t>256</a:t>
            </a:r>
            <a:r>
              <a:rPr lang="en-US" dirty="0">
                <a:sym typeface="Times New Roman" pitchFamily="18" charset="0"/>
              </a:rPr>
              <a:t>-node SGI Origin 2000.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</a:t>
            </a:r>
            <a:r>
              <a:rPr lang="en-US" b="0" dirty="0">
                <a:sym typeface="Wingdings" pitchFamily="2" charset="2"/>
              </a:rPr>
              <a:t></a:t>
            </a:r>
            <a:r>
              <a:rPr lang="en-US" dirty="0"/>
              <a:t>Socrates 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32750" cy="5097463"/>
          </a:xfrm>
        </p:spPr>
        <p:txBody>
          <a:bodyPr/>
          <a:lstStyle/>
          <a:p>
            <a:pPr marL="284163" indent="-284163">
              <a:lnSpc>
                <a:spcPct val="85000"/>
              </a:lnSpc>
              <a:buClr>
                <a:schemeClr val="tx2"/>
              </a:buClr>
            </a:pPr>
            <a:r>
              <a:rPr lang="en-US" dirty="0"/>
              <a:t>For the competition, </a:t>
            </a:r>
            <a:r>
              <a:rPr lang="en-US" dirty="0">
                <a:sym typeface="Wingdings" pitchFamily="2" charset="2"/>
              </a:rPr>
              <a:t>Socrates was to run on a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512</a:t>
            </a:r>
            <a:r>
              <a:rPr lang="en-US" dirty="0">
                <a:sym typeface="Wingdings" pitchFamily="2" charset="2"/>
              </a:rPr>
              <a:t>-processor Connection Machine Model CM5 supercomputer at the University of Illinois.</a:t>
            </a:r>
          </a:p>
          <a:p>
            <a:pPr marL="284163" indent="-284163">
              <a:lnSpc>
                <a:spcPct val="85000"/>
              </a:lnSpc>
              <a:buClr>
                <a:schemeClr val="tx2"/>
              </a:buClr>
            </a:pPr>
            <a:r>
              <a:rPr lang="en-US" dirty="0">
                <a:sym typeface="Wingdings" pitchFamily="2" charset="2"/>
              </a:rPr>
              <a:t>The developers had easy access to a similar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32</a:t>
            </a:r>
            <a:r>
              <a:rPr lang="en-US" dirty="0">
                <a:sym typeface="Wingdings" pitchFamily="2" charset="2"/>
              </a:rPr>
              <a:t>-processor CM5 at MIT.</a:t>
            </a:r>
          </a:p>
          <a:p>
            <a:pPr marL="284163" indent="-284163">
              <a:lnSpc>
                <a:spcPct val="85000"/>
              </a:lnSpc>
              <a:buClr>
                <a:schemeClr val="tx2"/>
              </a:buClr>
            </a:pPr>
            <a:r>
              <a:rPr lang="en-US" dirty="0">
                <a:sym typeface="Wingdings" pitchFamily="2" charset="2"/>
              </a:rPr>
              <a:t>One of the developers proposed a change to the program that produced a 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speedup</a:t>
            </a:r>
            <a:r>
              <a:rPr lang="en-US" dirty="0">
                <a:sym typeface="Wingdings" pitchFamily="2" charset="2"/>
              </a:rPr>
              <a:t> of over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20%</a:t>
            </a:r>
            <a:r>
              <a:rPr lang="en-US" dirty="0">
                <a:sym typeface="Wingdings" pitchFamily="2" charset="2"/>
              </a:rPr>
              <a:t> on the MIT machine.</a:t>
            </a:r>
          </a:p>
          <a:p>
            <a:pPr marL="284163" indent="-284163">
              <a:lnSpc>
                <a:spcPct val="85000"/>
              </a:lnSpc>
              <a:buClr>
                <a:schemeClr val="tx2"/>
              </a:buClr>
            </a:pPr>
            <a:r>
              <a:rPr lang="en-US" dirty="0">
                <a:sym typeface="Wingdings" pitchFamily="2" charset="2"/>
              </a:rPr>
              <a:t>After a back-of-the-envelope calculation, the proposed “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improvement</a:t>
            </a:r>
            <a:r>
              <a:rPr lang="en-US" dirty="0">
                <a:sym typeface="Wingdings" pitchFamily="2" charset="2"/>
              </a:rPr>
              <a:t>” was rejected!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63537" y="3960813"/>
            <a:ext cx="8551861" cy="1295400"/>
            <a:chOff x="229" y="2591"/>
            <a:chExt cx="5387" cy="816"/>
          </a:xfrm>
        </p:grpSpPr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251" y="2783"/>
              <a:ext cx="2544" cy="2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T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32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2048/32 + 1</a:t>
              </a:r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229" y="3072"/>
              <a:ext cx="2142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 	=	65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</a:p>
          </p:txBody>
        </p:sp>
        <p:sp>
          <p:nvSpPr>
            <p:cNvPr id="55324" name="Rectangle 28"/>
            <p:cNvSpPr>
              <a:spLocks noChangeArrowheads="1"/>
            </p:cNvSpPr>
            <p:nvPr/>
          </p:nvSpPr>
          <p:spPr bwMode="auto">
            <a:xfrm>
              <a:off x="3050" y="3071"/>
              <a:ext cx="2142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 	=	40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</a:p>
          </p:txBody>
        </p:sp>
        <p:sp>
          <p:nvSpPr>
            <p:cNvPr id="55327" name="Rectangle 31"/>
            <p:cNvSpPr>
              <a:spLocks noChangeArrowheads="1"/>
            </p:cNvSpPr>
            <p:nvPr/>
          </p:nvSpPr>
          <p:spPr bwMode="auto">
            <a:xfrm>
              <a:off x="3072" y="2783"/>
              <a:ext cx="2544" cy="2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 pitchFamily="34" charset="0"/>
                </a:rPr>
                <a:t>T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/>
                </a:rPr>
                <a:t>′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 pitchFamily="34" charset="0"/>
                </a:rPr>
                <a:t>32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1024/32 + 8</a:t>
              </a:r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2880" y="2591"/>
              <a:ext cx="0" cy="816"/>
            </a:xfrm>
            <a:prstGeom prst="line">
              <a:avLst/>
            </a:prstGeom>
            <a:noFill/>
            <a:ln w="152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400" dirty="0">
                <a:latin typeface="Lucida Sans Unicode" pitchFamily="34" charset="0"/>
              </a:endParaRPr>
            </a:p>
          </p:txBody>
        </p:sp>
      </p:grp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0013" algn="l"/>
              </a:tabLst>
            </a:pPr>
            <a:r>
              <a:rPr lang="en-US" b="0" dirty="0">
                <a:sym typeface="Wingdings" pitchFamily="2" charset="2"/>
              </a:rPr>
              <a:t></a:t>
            </a:r>
            <a:r>
              <a:rPr lang="en-US" dirty="0"/>
              <a:t>Socrates </a:t>
            </a:r>
            <a:r>
              <a:rPr lang="en-US" dirty="0" smtClean="0"/>
              <a:t>Paradox</a:t>
            </a:r>
            <a:endParaRPr lang="en-US" dirty="0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3136900" y="2209800"/>
            <a:ext cx="2699778" cy="43704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>
                <a:solidFill>
                  <a:srgbClr val="000000"/>
                </a:solidFill>
                <a:latin typeface="Lucida Sans Unicode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Symbol" pitchFamily="18" charset="2"/>
              </a:rPr>
              <a:t>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 T</a:t>
            </a:r>
            <a:r>
              <a:rPr lang="en-US" sz="2800" baseline="-250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Lucida Sans Unicode" pitchFamily="34" charset="0"/>
                <a:sym typeface="Times New Roman" pitchFamily="18" charset="0"/>
              </a:rPr>
              <a:t>/P +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4" charset="0"/>
              </a:rPr>
              <a:t>T</a:t>
            </a:r>
            <a:r>
              <a:rPr lang="en-US" sz="2800" baseline="-25000" dirty="0" smtClean="0">
                <a:solidFill>
                  <a:srgbClr val="000000"/>
                </a:solidFill>
                <a:latin typeface="Lucida Sans Unicode"/>
                <a:cs typeface="Lucida Sans Unicode"/>
                <a:sym typeface="Symbol" pitchFamily="18" charset="2"/>
              </a:rPr>
              <a:t>∞</a:t>
            </a:r>
            <a:endParaRPr lang="en-US" sz="2800" baseline="-25000" dirty="0">
              <a:solidFill>
                <a:srgbClr val="000000"/>
              </a:solidFill>
              <a:latin typeface="Lucida Sans Unicode" pitchFamily="34" charset="0"/>
              <a:sym typeface="Symbol" pitchFamily="18" charset="2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98463" y="990600"/>
            <a:ext cx="7900987" cy="1066800"/>
            <a:chOff x="251" y="720"/>
            <a:chExt cx="4977" cy="672"/>
          </a:xfrm>
        </p:grpSpPr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251" y="722"/>
              <a:ext cx="2006" cy="2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i="1" dirty="0">
                  <a:solidFill>
                    <a:schemeClr val="accent2"/>
                  </a:solidFill>
                  <a:latin typeface="Lucida Sans Unicode" pitchFamily="34" charset="0"/>
                </a:rPr>
                <a:t>Original program</a:t>
              </a:r>
            </a:p>
          </p:txBody>
        </p:sp>
        <p:sp>
          <p:nvSpPr>
            <p:cNvPr id="55308" name="Text Box 12"/>
            <p:cNvSpPr txBox="1">
              <a:spLocks noChangeArrowheads="1"/>
            </p:cNvSpPr>
            <p:nvPr/>
          </p:nvSpPr>
          <p:spPr bwMode="auto">
            <a:xfrm>
              <a:off x="3072" y="722"/>
              <a:ext cx="2156" cy="2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i="1" dirty="0">
                  <a:solidFill>
                    <a:schemeClr val="accent2"/>
                  </a:solidFill>
                  <a:latin typeface="Lucida Sans Unicode" pitchFamily="34" charset="0"/>
                </a:rPr>
                <a:t>Proposed program</a:t>
              </a:r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>
              <a:off x="2880" y="720"/>
              <a:ext cx="0" cy="672"/>
            </a:xfrm>
            <a:prstGeom prst="line">
              <a:avLst/>
            </a:prstGeom>
            <a:noFill/>
            <a:ln w="152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400" dirty="0">
                <a:latin typeface="Lucida Sans Unicode" pitchFamily="34" charset="0"/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251" y="1057"/>
              <a:ext cx="2142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T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32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65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  <a:endParaRPr lang="en-US" sz="2800" dirty="0">
                <a:solidFill>
                  <a:srgbClr val="9900CC"/>
                </a:solidFill>
                <a:latin typeface="Lucida Sans Unicode" pitchFamily="34" charset="0"/>
              </a:endParaRPr>
            </a:p>
          </p:txBody>
        </p:sp>
        <p:sp>
          <p:nvSpPr>
            <p:cNvPr id="55321" name="Rectangle 25"/>
            <p:cNvSpPr>
              <a:spLocks noChangeArrowheads="1"/>
            </p:cNvSpPr>
            <p:nvPr/>
          </p:nvSpPr>
          <p:spPr bwMode="auto">
            <a:xfrm>
              <a:off x="3072" y="1056"/>
              <a:ext cx="2142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	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 pitchFamily="34" charset="0"/>
                </a:rPr>
                <a:t>T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/>
                  <a:cs typeface="Lucida Sans Unicode"/>
                </a:rPr>
                <a:t>′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 pitchFamily="34" charset="0"/>
                </a:rPr>
                <a:t>32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40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98463" y="2970214"/>
            <a:ext cx="8342312" cy="990600"/>
            <a:chOff x="251" y="1967"/>
            <a:chExt cx="5255" cy="624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2880" y="1968"/>
              <a:ext cx="0" cy="623"/>
            </a:xfrm>
            <a:prstGeom prst="line">
              <a:avLst/>
            </a:prstGeom>
            <a:noFill/>
            <a:ln w="152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400" dirty="0">
                <a:latin typeface="Lucida Sans Unicode" pitchFamily="34" charset="0"/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251" y="1968"/>
              <a:ext cx="2434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T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1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2048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  <a:endParaRPr lang="en-US" sz="2800" dirty="0">
                <a:solidFill>
                  <a:srgbClr val="9900CC"/>
                </a:solidFill>
                <a:latin typeface="Lucida Sans Unicode" pitchFamily="34" charset="0"/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251" y="2256"/>
              <a:ext cx="1882" cy="2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 pitchFamily="34" charset="0"/>
                </a:rPr>
                <a:t>T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/>
                  <a:sym typeface="Symbol" pitchFamily="18" charset="2"/>
                </a:rPr>
                <a:t> ∞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 pitchFamily="34" charset="0"/>
                  <a:sym typeface="Times New Roman" pitchFamily="18" charset="0"/>
                </a:rPr>
                <a:t> 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  <a:sym typeface="Times New Roman" pitchFamily="18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1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</a:t>
              </a:r>
            </a:p>
          </p:txBody>
        </p:sp>
        <p:sp>
          <p:nvSpPr>
            <p:cNvPr id="55322" name="Rectangle 26"/>
            <p:cNvSpPr>
              <a:spLocks noChangeArrowheads="1"/>
            </p:cNvSpPr>
            <p:nvPr/>
          </p:nvSpPr>
          <p:spPr bwMode="auto">
            <a:xfrm>
              <a:off x="3072" y="1967"/>
              <a:ext cx="2434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	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 pitchFamily="34" charset="0"/>
                </a:rPr>
                <a:t>T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/>
                </a:rPr>
                <a:t>′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 pitchFamily="34" charset="0"/>
                </a:rPr>
                <a:t>1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1024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</a:p>
          </p:txBody>
        </p:sp>
        <p:sp>
          <p:nvSpPr>
            <p:cNvPr id="55323" name="Rectangle 27"/>
            <p:cNvSpPr>
              <a:spLocks noChangeArrowheads="1"/>
            </p:cNvSpPr>
            <p:nvPr/>
          </p:nvSpPr>
          <p:spPr bwMode="auto">
            <a:xfrm>
              <a:off x="3072" y="2255"/>
              <a:ext cx="2016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 pitchFamily="34" charset="0"/>
                </a:rPr>
                <a:t>T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/>
                </a:rPr>
                <a:t>′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/>
                  <a:cs typeface="Lucida Sans Unicode"/>
                  <a:sym typeface="Symbol" pitchFamily="18" charset="2"/>
                </a:rPr>
                <a:t>∞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 pitchFamily="34" charset="0"/>
                  <a:sym typeface="Times New Roman" pitchFamily="18" charset="0"/>
                </a:rPr>
                <a:t> 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  <a:sym typeface="Times New Roman" pitchFamily="18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8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63537" y="5254626"/>
            <a:ext cx="8377236" cy="1293813"/>
            <a:chOff x="229" y="3406"/>
            <a:chExt cx="5277" cy="815"/>
          </a:xfrm>
        </p:grpSpPr>
        <p:sp>
          <p:nvSpPr>
            <p:cNvPr id="55319" name="Rectangle 23"/>
            <p:cNvSpPr>
              <a:spLocks noChangeArrowheads="1"/>
            </p:cNvSpPr>
            <p:nvPr/>
          </p:nvSpPr>
          <p:spPr bwMode="auto">
            <a:xfrm>
              <a:off x="251" y="3601"/>
              <a:ext cx="2434" cy="2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T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512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2048/512 + 1</a:t>
              </a:r>
            </a:p>
          </p:txBody>
        </p:sp>
        <p:sp>
          <p:nvSpPr>
            <p:cNvPr id="55320" name="Rectangle 24"/>
            <p:cNvSpPr>
              <a:spLocks noChangeArrowheads="1"/>
            </p:cNvSpPr>
            <p:nvPr/>
          </p:nvSpPr>
          <p:spPr bwMode="auto">
            <a:xfrm>
              <a:off x="229" y="3889"/>
              <a:ext cx="1995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 	=	5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</a:p>
          </p:txBody>
        </p:sp>
        <p:sp>
          <p:nvSpPr>
            <p:cNvPr id="55325" name="Rectangle 29"/>
            <p:cNvSpPr>
              <a:spLocks noChangeArrowheads="1"/>
            </p:cNvSpPr>
            <p:nvPr/>
          </p:nvSpPr>
          <p:spPr bwMode="auto">
            <a:xfrm>
              <a:off x="3072" y="3600"/>
              <a:ext cx="2434" cy="28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 pitchFamily="34" charset="0"/>
                </a:rPr>
                <a:t>T</a:t>
              </a:r>
              <a:r>
                <a:rPr lang="en-US" sz="2800" dirty="0" smtClean="0">
                  <a:solidFill>
                    <a:srgbClr val="000000"/>
                  </a:solidFill>
                  <a:latin typeface="Lucida Sans Unicode"/>
                </a:rPr>
                <a:t>′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Lucida Sans Unicode" pitchFamily="34" charset="0"/>
                </a:rPr>
                <a:t>512</a:t>
              </a:r>
              <a:r>
                <a:rPr lang="en-US" sz="2800" baseline="-25000" dirty="0">
                  <a:solidFill>
                    <a:srgbClr val="000000"/>
                  </a:solidFill>
                  <a:latin typeface="Lucida Sans Unicode" pitchFamily="34" charset="0"/>
                </a:rPr>
                <a:t>	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=	1024/512 + 8</a:t>
              </a:r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auto">
            <a:xfrm>
              <a:off x="3057" y="3888"/>
              <a:ext cx="2142" cy="27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tabLst>
                  <a:tab pos="692150" algn="r"/>
                  <a:tab pos="912813" algn="ctr"/>
                  <a:tab pos="1147763" algn="l"/>
                </a:tabLst>
              </a:pP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	 </a:t>
              </a:r>
              <a:r>
                <a:rPr lang="en-US" sz="2800" dirty="0">
                  <a:solidFill>
                    <a:srgbClr val="000000"/>
                  </a:solidFill>
                  <a:latin typeface="Lucida Sans Unicode" pitchFamily="34" charset="0"/>
                </a:rPr>
                <a:t>	=	10</a:t>
              </a:r>
              <a:r>
                <a:rPr lang="en-US" sz="2800" dirty="0">
                  <a:solidFill>
                    <a:srgbClr val="9900CC"/>
                  </a:solidFill>
                  <a:latin typeface="Lucida Sans Unicode" pitchFamily="34" charset="0"/>
                </a:rPr>
                <a:t> </a:t>
              </a:r>
              <a:r>
                <a:rPr lang="en-US" sz="2800" dirty="0">
                  <a:latin typeface="Lucida Sans Unicode" pitchFamily="34" charset="0"/>
                </a:rPr>
                <a:t>seconds</a:t>
              </a:r>
            </a:p>
          </p:txBody>
        </p:sp>
        <p:sp>
          <p:nvSpPr>
            <p:cNvPr id="55329" name="Line 33"/>
            <p:cNvSpPr>
              <a:spLocks noChangeShapeType="1"/>
            </p:cNvSpPr>
            <p:nvPr/>
          </p:nvSpPr>
          <p:spPr bwMode="auto">
            <a:xfrm>
              <a:off x="2880" y="3406"/>
              <a:ext cx="0" cy="815"/>
            </a:xfrm>
            <a:prstGeom prst="line">
              <a:avLst/>
            </a:prstGeom>
            <a:noFill/>
            <a:ln w="152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400" dirty="0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Syntax and Concepts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16002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Concurrency Platforms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Fibonacci Program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Nested Parallelism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Loop Parallelism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Serial Semantics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93D0"/>
                </a:solidFill>
                <a:latin typeface="HandelGotDBol"/>
              </a:rPr>
              <a:t>Work-stealing Scheduler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5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chemeClr val="hlink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</a:t>
            </a:r>
            <a:endParaRPr lang="en-US" dirty="0"/>
          </a:p>
        </p:txBody>
      </p:sp>
      <p:sp>
        <p:nvSpPr>
          <p:cNvPr id="572423" name="Ribbon2Sharp"/>
          <p:cNvSpPr>
            <a:spLocks noEditPoints="1" noChangeArrowheads="1"/>
          </p:cNvSpPr>
          <p:nvPr/>
        </p:nvSpPr>
        <p:spPr bwMode="auto">
          <a:xfrm>
            <a:off x="361950" y="1721019"/>
            <a:ext cx="8420100" cy="3415963"/>
          </a:xfrm>
          <a:prstGeom prst="ribbon">
            <a:avLst>
              <a:gd name="adj1" fmla="val 16667"/>
              <a:gd name="adj2" fmla="val 60860"/>
            </a:avLst>
          </a:prstGeom>
          <a:gradFill rotWithShape="1">
            <a:gsLst>
              <a:gs pos="0">
                <a:srgbClr val="FFA800"/>
              </a:gs>
              <a:gs pos="100000">
                <a:srgbClr val="8256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365760" tIns="320040" rIns="365760" bIns="320040">
            <a:spAutoFit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Work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and </a:t>
            </a:r>
            <a:r>
              <a:rPr lang="en-US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span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predict performance better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than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running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times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alone can.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err="1" smtClean="0">
                <a:solidFill>
                  <a:schemeClr val="bg2"/>
                </a:solidFill>
              </a:rPr>
              <a:t>view</a:t>
            </a:r>
            <a:r>
              <a:rPr lang="en-US" dirty="0" smtClean="0"/>
              <a:t> Scalability Analyzer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4450" y="1371600"/>
            <a:ext cx="7067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2800" dirty="0" smtClean="0">
                <a:latin typeface="+mn-lt"/>
              </a:rPr>
              <a:t>The </a:t>
            </a:r>
            <a:r>
              <a:rPr lang="en-US" sz="3200" dirty="0" err="1" smtClean="0">
                <a:solidFill>
                  <a:srgbClr val="0085BC"/>
                </a:solidFill>
                <a:latin typeface="HandelGotDBol"/>
              </a:rPr>
              <a:t>Cilk</a:t>
            </a:r>
            <a:r>
              <a:rPr lang="en-US" sz="2800" dirty="0" smtClean="0">
                <a:latin typeface="+mn-lt"/>
              </a:rPr>
              <a:t> environment provides a 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scalability analyzer</a:t>
            </a:r>
            <a:r>
              <a:rPr lang="en-US" sz="2800" dirty="0" smtClean="0">
                <a:latin typeface="+mn-lt"/>
              </a:rPr>
              <a:t>, called </a:t>
            </a:r>
            <a:r>
              <a:rPr lang="en-US" sz="3200" dirty="0" err="1" smtClean="0">
                <a:solidFill>
                  <a:srgbClr val="0085BC"/>
                </a:solidFill>
                <a:latin typeface="HandelGotDBol"/>
              </a:rPr>
              <a:t>Cilk</a:t>
            </a:r>
            <a:r>
              <a:rPr lang="en-US" sz="2800" b="1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view</a:t>
            </a:r>
            <a:r>
              <a:rPr lang="en-US" sz="2800" dirty="0" smtClean="0">
                <a:latin typeface="+mn-lt"/>
              </a:rPr>
              <a:t>.</a:t>
            </a:r>
          </a:p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2800" dirty="0" smtClean="0">
                <a:latin typeface="+mn-lt"/>
              </a:rPr>
              <a:t>Like the race detector, </a:t>
            </a:r>
            <a:r>
              <a:rPr lang="en-US" sz="3200" dirty="0" err="1" smtClean="0">
                <a:solidFill>
                  <a:srgbClr val="0085BC"/>
                </a:solidFill>
                <a:latin typeface="HandelGotDBol"/>
              </a:rPr>
              <a:t>Cilk</a:t>
            </a:r>
            <a:r>
              <a:rPr lang="en-US" sz="2800" b="1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view</a:t>
            </a:r>
            <a:r>
              <a:rPr lang="en-US" sz="2800" dirty="0" smtClean="0">
                <a:latin typeface="+mn-lt"/>
              </a:rPr>
              <a:t> uses 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dynamic instrumentation</a:t>
            </a:r>
            <a:r>
              <a:rPr lang="en-US" sz="2800" dirty="0" smtClean="0">
                <a:latin typeface="+mn-lt"/>
              </a:rPr>
              <a:t>.</a:t>
            </a:r>
          </a:p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3200" dirty="0" err="1" smtClean="0">
                <a:solidFill>
                  <a:srgbClr val="0085BC"/>
                </a:solidFill>
                <a:latin typeface="HandelGotDBol"/>
              </a:rPr>
              <a:t>Cilk</a:t>
            </a:r>
            <a:r>
              <a:rPr lang="en-US" sz="2800" b="1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view</a:t>
            </a:r>
            <a:r>
              <a:rPr lang="en-US" sz="2800" dirty="0" smtClean="0">
                <a:latin typeface="+mn-lt"/>
              </a:rPr>
              <a:t> computes 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work</a:t>
            </a:r>
            <a:r>
              <a:rPr lang="en-US" sz="2800" spc="3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and 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span</a:t>
            </a:r>
            <a:r>
              <a:rPr lang="en-US" sz="2800" spc="3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to compute upper bounds on parallel performance.</a:t>
            </a:r>
          </a:p>
          <a:p>
            <a:pPr marL="234950" indent="-234950">
              <a:buClr>
                <a:schemeClr val="accent6"/>
              </a:buClr>
              <a:buFont typeface="Lucida Sans Unicode" pitchFamily="34" charset="0"/>
              <a:buChar char="∙"/>
            </a:pPr>
            <a:r>
              <a:rPr lang="en-US" sz="3200" dirty="0" err="1" smtClean="0">
                <a:solidFill>
                  <a:srgbClr val="0085BC"/>
                </a:solidFill>
                <a:latin typeface="HandelGotDBol"/>
              </a:rPr>
              <a:t>Cilk</a:t>
            </a:r>
            <a:r>
              <a:rPr lang="en-US" sz="2800" b="1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view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also estimates scheduling overhead to compute a </a:t>
            </a:r>
            <a:r>
              <a:rPr lang="en-US" sz="2800" i="1" dirty="0" smtClean="0">
                <a:solidFill>
                  <a:schemeClr val="tx2"/>
                </a:solidFill>
                <a:latin typeface="+mn-lt"/>
              </a:rPr>
              <a:t>burdened span</a:t>
            </a:r>
            <a:r>
              <a:rPr lang="en-US" sz="2800" spc="3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for lower bounds.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Cilk++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err="1" smtClean="0">
                <a:solidFill>
                  <a:schemeClr val="bg2"/>
                </a:solidFill>
              </a:rPr>
              <a:t>view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/>
                </a:solidFill>
              </a:rPr>
              <a:t>cilk_spawn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cilk_sync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6"/>
                </a:solidFill>
              </a:rPr>
              <a:t>cilk_for</a:t>
            </a:r>
            <a:r>
              <a:rPr lang="en-US" dirty="0" smtClean="0"/>
              <a:t> features of the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Cilk++</a:t>
            </a:r>
            <a:r>
              <a:rPr lang="en-US" dirty="0" smtClean="0"/>
              <a:t> language are </a:t>
            </a:r>
            <a:r>
              <a:rPr lang="en-US" i="1" dirty="0" err="1" smtClean="0"/>
              <a:t>composable</a:t>
            </a:r>
            <a:r>
              <a:rPr lang="en-US" dirty="0" smtClean="0"/>
              <a:t> so that one can reason about a piece of a program without following every spawn down to its leaves.</a:t>
            </a:r>
          </a:p>
          <a:p>
            <a:r>
              <a:rPr lang="en-US" dirty="0" err="1" smtClean="0"/>
              <a:t>Composability</a:t>
            </a:r>
            <a:r>
              <a:rPr lang="en-US" dirty="0" smtClean="0"/>
              <a:t> dramatically simplifies the task of writing correct parallel programs.</a:t>
            </a:r>
          </a:p>
          <a:p>
            <a:r>
              <a:rPr lang="en-US" dirty="0" err="1" smtClean="0"/>
              <a:t>Composability</a:t>
            </a:r>
            <a:r>
              <a:rPr lang="en-US" dirty="0" smtClean="0"/>
              <a:t> (and serial semantics) also allows </a:t>
            </a:r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dirty="0" err="1" smtClean="0"/>
              <a:t>view</a:t>
            </a:r>
            <a:r>
              <a:rPr lang="en-US" dirty="0" smtClean="0"/>
              <a:t> to meaningfully analyze a program as a whole or in parts.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757064"/>
            <a:ext cx="8305800" cy="3733800"/>
            <a:chOff x="264" y="912"/>
            <a:chExt cx="5232" cy="23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utoShape 4" descr="Parchment"/>
            <p:cNvSpPr>
              <a:spLocks noChangeArrowheads="1"/>
            </p:cNvSpPr>
            <p:nvPr/>
          </p:nvSpPr>
          <p:spPr bwMode="auto">
            <a:xfrm>
              <a:off x="264" y="923"/>
              <a:ext cx="5232" cy="2341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bIns="0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Lucida Sans Unicode" pitchFamily="34" charset="0"/>
                  <a:ea typeface="+mn-ea"/>
                  <a:cs typeface="Arial" charset="0"/>
                </a:defRPr>
              </a:lvl9pPr>
            </a:lstStyle>
            <a:p>
              <a:pPr marL="336550" indent="-336550" algn="l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  <a:defRPr/>
              </a:pPr>
              <a:endParaRPr lang="en-US" sz="1400" b="1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  <a:cs typeface="Lucida Sans Unicode" pitchFamily="34" charset="0"/>
              </a:endParaRPr>
            </a:p>
          </p:txBody>
        </p:sp>
        <p:sp>
          <p:nvSpPr>
            <p:cNvPr id="26634" name="Rectangle 10" descr="Parchment"/>
            <p:cNvSpPr>
              <a:spLocks noChangeArrowheads="1"/>
            </p:cNvSpPr>
            <p:nvPr/>
          </p:nvSpPr>
          <p:spPr bwMode="auto">
            <a:xfrm>
              <a:off x="264" y="912"/>
              <a:ext cx="5232" cy="2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template &lt;</a:t>
              </a:r>
              <a:r>
                <a:rPr lang="en-US" sz="1400" dirty="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typename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T&gt;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void </a:t>
              </a:r>
              <a:r>
                <a:rPr lang="en-US" sz="1400" dirty="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qsort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(T begin, T end) { 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if (begin != end) {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T middle = partition( 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           begin, 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           end, 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           bind2nd( less&lt;</a:t>
              </a:r>
              <a:r>
                <a:rPr lang="en-US" sz="1400" dirty="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typename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dirty="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iterator_traits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&lt;T&gt;::</a:t>
              </a:r>
              <a:r>
                <a:rPr lang="en-US" sz="1400" dirty="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value_type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&gt;(), 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                    *begin )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           );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</a:t>
              </a:r>
              <a:r>
                <a:rPr lang="en-US" sz="1400" dirty="0">
                  <a:solidFill>
                    <a:schemeClr val="accent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cilk_spawn</a:t>
              </a:r>
              <a:r>
                <a:rPr lang="en-US" sz="1400" dirty="0">
                  <a:solidFill>
                    <a:srgbClr val="000000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400" dirty="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qsort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(begin, middle); 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</a:t>
              </a:r>
              <a:r>
                <a:rPr lang="en-US" sz="1400" dirty="0" err="1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qsort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(max(begin + 1, middle), end); 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 </a:t>
              </a:r>
              <a:r>
                <a:rPr lang="en-US" sz="1400" dirty="0">
                  <a:solidFill>
                    <a:schemeClr val="accent2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cilk_sync</a:t>
              </a: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;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}</a:t>
              </a:r>
            </a:p>
            <a:p>
              <a:pPr marL="336550" indent="-336550" defTabSz="457200" eaLnBrk="0" hangingPunct="0">
                <a:lnSpc>
                  <a:spcPct val="120000"/>
                </a:lnSpc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400" dirty="0"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}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1219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Recall: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</a:rPr>
              <a:t> Parallel </a:t>
            </a:r>
            <a:r>
              <a:rPr lang="en-US" sz="2400" b="1" dirty="0" err="1" smtClean="0">
                <a:solidFill>
                  <a:schemeClr val="tx2"/>
                </a:solidFill>
                <a:latin typeface="+mn-lt"/>
              </a:rPr>
              <a:t>quicksort</a:t>
            </a:r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6300" y="571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Analyze the sorting of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100,000,000</a:t>
            </a:r>
            <a:r>
              <a:rPr lang="en-US" sz="2400" dirty="0" smtClean="0">
                <a:latin typeface="+mn-lt"/>
              </a:rPr>
              <a:t> numbers.  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⋆⋆⋆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+mn-lt"/>
              </a:rPr>
              <a:t>Guess the parallelism!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+mn-lt"/>
              </a:rPr>
              <a:t>⋆⋆⋆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7000" y="5757747"/>
            <a:ext cx="3657600" cy="533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1219200"/>
            <a:ext cx="4191000" cy="4038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qsor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8" t="1372" r="1538" b="1192"/>
          <a:stretch>
            <a:fillRect/>
          </a:stretch>
        </p:blipFill>
        <p:spPr>
          <a:xfrm>
            <a:off x="2171700" y="914400"/>
            <a:ext cx="48006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6"/>
                </a:solidFill>
              </a:rPr>
              <a:t>Cilk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view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1209477"/>
            <a:ext cx="2133600" cy="1532334"/>
          </a:xfrm>
          <a:prstGeom prst="wedgeRoundRectCallout">
            <a:avLst>
              <a:gd name="adj1" fmla="val 138629"/>
              <a:gd name="adj2" fmla="val 10504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Work Law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(linear speedup)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162800" y="990600"/>
            <a:ext cx="1524000" cy="1055688"/>
          </a:xfrm>
          <a:prstGeom prst="wedgeRoundRectCallout">
            <a:avLst>
              <a:gd name="adj1" fmla="val -109725"/>
              <a:gd name="adj2" fmla="val 7814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Span Law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3592264"/>
            <a:ext cx="2286000" cy="2464058"/>
          </a:xfrm>
          <a:prstGeom prst="wedgeRoundRectCallout">
            <a:avLst>
              <a:gd name="adj1" fmla="val 115610"/>
              <a:gd name="adj2" fmla="val -1575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990033"/>
                </a:solidFill>
              </a:rPr>
              <a:t>Burdened span</a:t>
            </a:r>
            <a:r>
              <a:rPr lang="en-US" sz="2800" dirty="0">
                <a:solidFill>
                  <a:srgbClr val="FFFFFF"/>
                </a:solidFill>
              </a:rPr>
              <a:t> — estimates scheduling overheads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05600" y="4419600"/>
            <a:ext cx="2209800" cy="579438"/>
          </a:xfrm>
          <a:prstGeom prst="wedgeRoundRectCallout">
            <a:avLst>
              <a:gd name="adj1" fmla="val -72041"/>
              <a:gd name="adj2" fmla="val 20803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Parallelism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2590800"/>
            <a:ext cx="2133600" cy="1055608"/>
          </a:xfrm>
          <a:prstGeom prst="wedgeRoundRectCallout">
            <a:avLst>
              <a:gd name="adj1" fmla="val -137425"/>
              <a:gd name="adj2" fmla="val 5701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Measured speedup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Work/Span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Work</a:t>
            </a:r>
            <a:r>
              <a:rPr lang="en-US" dirty="0" smtClean="0"/>
              <a:t> (T</a:t>
            </a:r>
            <a:r>
              <a:rPr lang="en-US" baseline="-25000" dirty="0" smtClean="0"/>
              <a:t>1</a:t>
            </a:r>
            <a:r>
              <a:rPr lang="en-US" dirty="0" smtClean="0"/>
              <a:t>) is the time needed execute a program on a single core.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Span</a:t>
            </a:r>
            <a:r>
              <a:rPr lang="en-US" dirty="0" smtClean="0"/>
              <a:t> (T</a:t>
            </a:r>
            <a:r>
              <a:rPr lang="en-US" baseline="-25000" dirty="0" smtClean="0"/>
              <a:t>∞</a:t>
            </a:r>
            <a:r>
              <a:rPr lang="en-US" dirty="0" smtClean="0"/>
              <a:t>) is the longest serial path through the execution DAG.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Parallelism</a:t>
            </a:r>
            <a:r>
              <a:rPr lang="en-US" dirty="0" smtClean="0"/>
              <a:t> is the ability of a program to use multiple cores and is computed as the ratio of work to span (T</a:t>
            </a:r>
            <a:r>
              <a:rPr lang="en-US" baseline="-25000" dirty="0" smtClean="0"/>
              <a:t>1</a:t>
            </a:r>
            <a:r>
              <a:rPr lang="en-US" dirty="0" smtClean="0"/>
              <a:t>/T</a:t>
            </a:r>
            <a:r>
              <a:rPr lang="en-US" baseline="-25000" dirty="0" smtClean="0"/>
              <a:t>∞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Speedup</a:t>
            </a:r>
            <a:r>
              <a:rPr lang="en-US" dirty="0" smtClean="0"/>
              <a:t> on P processors is computed as T</a:t>
            </a:r>
            <a:r>
              <a:rPr lang="en-US" baseline="-25000" dirty="0" smtClean="0"/>
              <a:t>1</a:t>
            </a:r>
            <a:r>
              <a:rPr lang="en-US" dirty="0" smtClean="0"/>
              <a:t>/T</a:t>
            </a:r>
            <a:r>
              <a:rPr lang="en-US" baseline="-25000" dirty="0" smtClean="0"/>
              <a:t>P</a:t>
            </a:r>
            <a:r>
              <a:rPr lang="en-US" dirty="0" smtClean="0"/>
              <a:t>.  If speedup = P we have</a:t>
            </a:r>
            <a:r>
              <a:rPr lang="en-US" dirty="0" smtClean="0">
                <a:solidFill>
                  <a:schemeClr val="accent6"/>
                </a:solidFill>
              </a:rPr>
              <a:t> perfect linear speedup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dirty="0" err="1" smtClean="0"/>
              <a:t>view</a:t>
            </a:r>
            <a:r>
              <a:rPr lang="en-US" dirty="0" smtClean="0"/>
              <a:t> measures work and span and can predict speedup for any P.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1" y="6477001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Cilk++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400" dirty="0" err="1" smtClean="0">
                <a:solidFill>
                  <a:schemeClr val="accent6"/>
                </a:solidFill>
              </a:rPr>
              <a:t>Cilk</a:t>
            </a:r>
            <a:r>
              <a:rPr lang="en-US" sz="1400" dirty="0" err="1" smtClean="0"/>
              <a:t>view</a:t>
            </a:r>
            <a:r>
              <a:rPr lang="en-US" sz="1400" dirty="0" smtClean="0"/>
              <a:t>,</a:t>
            </a:r>
            <a:r>
              <a:rPr lang="en-US" sz="1100" dirty="0" smtClean="0">
                <a:latin typeface="+mn-lt"/>
              </a:rPr>
              <a:t> and </a:t>
            </a:r>
            <a:r>
              <a:rPr lang="en-US" sz="1400" dirty="0" err="1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1400" dirty="0" err="1" smtClean="0">
                <a:latin typeface="+mj-lt"/>
              </a:rPr>
              <a:t>screen</a:t>
            </a:r>
            <a:r>
              <a:rPr lang="en-US" sz="1100" dirty="0" smtClean="0">
                <a:latin typeface="+mn-lt"/>
              </a:rPr>
              <a:t>, are trademarks of </a:t>
            </a:r>
            <a:r>
              <a:rPr lang="en-US" sz="1400" dirty="0" smtClean="0">
                <a:solidFill>
                  <a:schemeClr val="accent6"/>
                </a:solidFill>
                <a:latin typeface="+mj-lt"/>
              </a:rPr>
              <a:t>CILK</a:t>
            </a:r>
            <a:r>
              <a:rPr lang="en-US" sz="11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sz="1100" dirty="0" smtClean="0">
                <a:latin typeface="+mn-lt"/>
              </a:rPr>
              <a:t>ARTS.</a:t>
            </a:r>
            <a:endParaRPr lang="en-US" sz="1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581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Lab summaries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10100" y="3238500"/>
            <a:ext cx="4114800" cy="0"/>
          </a:xfrm>
          <a:prstGeom prst="line">
            <a:avLst/>
          </a:prstGeom>
          <a:ln w="762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10100" y="4533900"/>
            <a:ext cx="4114800" cy="0"/>
          </a:xfrm>
          <a:prstGeom prst="line">
            <a:avLst/>
          </a:prstGeom>
          <a:ln w="762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Lab 1: Getting started with Cilk++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686800" cy="4651146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In the lab we will: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Install Cilk++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Compile and run a sample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Add Cilk++ keywords to the sample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Run the </a:t>
            </a:r>
            <a:r>
              <a:rPr lang="en-US" sz="3600" dirty="0" err="1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cilkscreen</a:t>
            </a: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race detector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Run the </a:t>
            </a:r>
            <a:r>
              <a:rPr lang="en-US" sz="3600" dirty="0" err="1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cilkview</a:t>
            </a:r>
            <a:r>
              <a:rPr lang="en-US" sz="3600" dirty="0" smtClean="0"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performance analyzer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Hints and Caveats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686800" cy="3418501"/>
          </a:xfrm>
        </p:spPr>
        <p:txBody>
          <a:bodyPr>
            <a:spAutoFit/>
          </a:bodyPr>
          <a:lstStyle/>
          <a:p>
            <a:r>
              <a:rPr lang="en-US" sz="3600" dirty="0" smtClean="0"/>
              <a:t>Work in pairs</a:t>
            </a:r>
          </a:p>
          <a:p>
            <a:r>
              <a:rPr lang="en-US" sz="3600" dirty="0" smtClean="0"/>
              <a:t>Turn off CPU throttling</a:t>
            </a:r>
          </a:p>
          <a:p>
            <a:r>
              <a:rPr lang="en-US" sz="3600" dirty="0" smtClean="0"/>
              <a:t>In Visual Studio, </a:t>
            </a:r>
            <a:r>
              <a:rPr lang="en-US" sz="3600" dirty="0" err="1" smtClean="0"/>
              <a:t>cilkscreen</a:t>
            </a:r>
            <a:r>
              <a:rPr lang="en-US" sz="3600" dirty="0" smtClean="0"/>
              <a:t> is available in the </a:t>
            </a:r>
            <a:r>
              <a:rPr lang="en-US" sz="3600" b="1" dirty="0" smtClean="0"/>
              <a:t>Tools</a:t>
            </a:r>
            <a:r>
              <a:rPr lang="en-US" sz="3600" dirty="0" smtClean="0"/>
              <a:t> menu.</a:t>
            </a:r>
          </a:p>
          <a:p>
            <a:r>
              <a:rPr lang="en-US" sz="3600" dirty="0" smtClean="0"/>
              <a:t>Error in startup guide:</a:t>
            </a:r>
            <a:br>
              <a:rPr lang="en-US" sz="3600" dirty="0" smtClean="0"/>
            </a:br>
            <a:r>
              <a:rPr lang="en-US" sz="3600" dirty="0" smtClean="0"/>
              <a:t>“-w” option should be “-workers”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CPU Clock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08100"/>
            <a:ext cx="7767638" cy="7493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What your motherboard didn’t tell you</a:t>
            </a:r>
            <a:endParaRPr lang="en-US" sz="3200" dirty="0"/>
          </a:p>
        </p:txBody>
      </p:sp>
      <p:pic>
        <p:nvPicPr>
          <p:cNvPr id="1027" name="Picture 3" descr="C:\cygwin\home\Pablo\cilk\trunk\training\exercises\sort-time-4M-fastcp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7086600" cy="40777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5943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Courtesy Sivan Toledo, Tel Aviv University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Concurrency Platforms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6724" y="1447800"/>
            <a:ext cx="7737676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Programming directly on processor cores is painful and error-prone.</a:t>
            </a:r>
          </a:p>
          <a:p>
            <a:pPr marL="341313" indent="-3413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 </a:t>
            </a:r>
            <a:r>
              <a:rPr lang="en-US" sz="2800" b="1" i="1" dirty="0" smtClean="0">
                <a:solidFill>
                  <a:schemeClr val="accent2"/>
                </a:solidFill>
                <a:latin typeface="+mn-lt"/>
              </a:rPr>
              <a:t>concurrency platform</a:t>
            </a:r>
            <a:r>
              <a:rPr lang="en-US" sz="2800" b="1" i="1" spc="6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abstracts processor cores, handles synchronization and communication protocols, and performs load balancing.</a:t>
            </a:r>
            <a:r>
              <a:rPr lang="en-US" sz="2400" dirty="0" smtClean="0">
                <a:solidFill>
                  <a:srgbClr val="827F77"/>
                </a:solidFill>
                <a:latin typeface="Lucida Sans Unicode"/>
              </a:rPr>
              <a:t> </a:t>
            </a:r>
            <a:endParaRPr lang="en-US" sz="2800" dirty="0" smtClean="0">
              <a:latin typeface="+mn-lt"/>
            </a:endParaRPr>
          </a:p>
          <a:p>
            <a:pPr marL="341313" indent="-341313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tx2"/>
                </a:solidFill>
                <a:latin typeface="+mn-lt"/>
              </a:rPr>
              <a:t>Examples:</a:t>
            </a:r>
          </a:p>
          <a:p>
            <a:pPr marL="682625" lvl="1" indent="-2254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Pthreads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dirty="0" err="1" smtClean="0">
                <a:latin typeface="+mn-lt"/>
              </a:rPr>
              <a:t>WinAPI</a:t>
            </a:r>
            <a:r>
              <a:rPr lang="en-US" sz="2400" dirty="0" smtClean="0">
                <a:latin typeface="+mn-lt"/>
              </a:rPr>
              <a:t> threads</a:t>
            </a:r>
          </a:p>
          <a:p>
            <a:pPr marL="682625" lvl="1" indent="-2254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Threading Building Blocks (TBB)</a:t>
            </a:r>
          </a:p>
          <a:p>
            <a:pPr marL="682625" lvl="1" indent="-2254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OpenMP</a:t>
            </a:r>
            <a:endParaRPr lang="en-US" sz="2400" dirty="0" smtClean="0">
              <a:latin typeface="+mn-lt"/>
            </a:endParaRPr>
          </a:p>
          <a:p>
            <a:pPr marL="682625" lvl="1" indent="-225425"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2"/>
                </a:solidFill>
                <a:latin typeface="+mj-lt"/>
              </a:rPr>
              <a:t>Cilk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++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2: Matrix Multiplication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08100"/>
            <a:ext cx="7767638" cy="50165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In this lab we will</a:t>
            </a:r>
          </a:p>
          <a:p>
            <a:r>
              <a:rPr lang="en-US" sz="3200" dirty="0" smtClean="0"/>
              <a:t>Parallelize matrix multiplication using parallel loops</a:t>
            </a:r>
          </a:p>
          <a:p>
            <a:r>
              <a:rPr lang="en-US" sz="3200" dirty="0" smtClean="0"/>
              <a:t>Parallelize matrix multiplication using divide-and-conquer recursion</a:t>
            </a:r>
          </a:p>
          <a:p>
            <a:r>
              <a:rPr lang="en-US" sz="3200" dirty="0" smtClean="0"/>
              <a:t>Explore cache locality issues</a:t>
            </a:r>
          </a:p>
          <a:p>
            <a:r>
              <a:rPr lang="en-US" sz="3200" dirty="0" smtClean="0"/>
              <a:t>Try to write the fastest </a:t>
            </a:r>
            <a:r>
              <a:rPr lang="en-US" sz="3200" smtClean="0"/>
              <a:t>matrix multiply program that we can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Fibonacci numbers are the sequence 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  <a:sym typeface="Symbol"/>
              </a:rPr>
              <a:t>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0, 1, 1, 2, 3, 5, 8, 13, 21, 34, …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  <a:sym typeface="Symbol"/>
              </a:rPr>
              <a:t></a:t>
            </a:r>
            <a:r>
              <a:rPr lang="en-US" sz="2400" dirty="0" smtClean="0">
                <a:latin typeface="+mn-lt"/>
              </a:rPr>
              <a:t>, where each number is the sum of the previous two.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191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The sequence is named after Leonardo </a:t>
            </a:r>
            <a:r>
              <a:rPr lang="en-US" sz="2400" dirty="0" err="1" smtClean="0">
                <a:latin typeface="+mn-lt"/>
              </a:rPr>
              <a:t>di</a:t>
            </a:r>
            <a:r>
              <a:rPr lang="en-US" sz="2400" dirty="0" smtClean="0">
                <a:latin typeface="+mn-lt"/>
              </a:rPr>
              <a:t> Pisa (1170–1250 </a:t>
            </a:r>
            <a:r>
              <a:rPr lang="en-US" sz="2400" cap="small" dirty="0" err="1" smtClean="0">
                <a:latin typeface="+mn-lt"/>
              </a:rPr>
              <a:t>a.d</a:t>
            </a:r>
            <a:r>
              <a:rPr lang="en-US" sz="2400" cap="small" dirty="0" smtClean="0">
                <a:latin typeface="+mn-lt"/>
              </a:rPr>
              <a:t>.</a:t>
            </a:r>
            <a:r>
              <a:rPr lang="en-US" sz="2400" dirty="0" smtClean="0">
                <a:latin typeface="+mn-lt"/>
              </a:rPr>
              <a:t>), also known as Fibonacci, a contraction of </a:t>
            </a:r>
            <a:r>
              <a:rPr lang="en-US" sz="2400" i="1" dirty="0" err="1" smtClean="0">
                <a:latin typeface="+mn-lt"/>
              </a:rPr>
              <a:t>filius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Bonaccii</a:t>
            </a:r>
            <a:r>
              <a:rPr lang="en-US" sz="2400" dirty="0" smtClean="0">
                <a:latin typeface="+mn-lt"/>
              </a:rPr>
              <a:t> —“son of </a:t>
            </a:r>
            <a:r>
              <a:rPr lang="en-US" sz="2400" dirty="0" err="1" smtClean="0">
                <a:latin typeface="+mn-lt"/>
              </a:rPr>
              <a:t>Bonaccio</a:t>
            </a:r>
            <a:r>
              <a:rPr lang="en-US" sz="2400" dirty="0" smtClean="0">
                <a:latin typeface="+mn-lt"/>
              </a:rPr>
              <a:t>.”  </a:t>
            </a:r>
            <a:r>
              <a:rPr lang="en-US" sz="2400" dirty="0" err="1" smtClean="0">
                <a:latin typeface="+mn-lt"/>
              </a:rPr>
              <a:t>Fibonacci’s</a:t>
            </a:r>
            <a:r>
              <a:rPr lang="en-US" sz="2400" dirty="0" smtClean="0">
                <a:latin typeface="+mn-lt"/>
              </a:rPr>
              <a:t> 1202 book </a:t>
            </a:r>
            <a:r>
              <a:rPr lang="en-US" sz="2400" i="1" dirty="0" err="1" smtClean="0">
                <a:latin typeface="+mn-lt"/>
              </a:rPr>
              <a:t>Liber</a:t>
            </a:r>
            <a:r>
              <a:rPr lang="en-US" sz="2400" i="1" dirty="0" smtClean="0">
                <a:latin typeface="+mn-lt"/>
              </a:rPr>
              <a:t> Abaci</a:t>
            </a:r>
            <a:r>
              <a:rPr lang="en-US" sz="2400" i="1" spc="6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introduced the sequence to Western mathematics, although it had previously been discovered by Indian mathematicians.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307996"/>
            <a:ext cx="4648200" cy="1736646"/>
          </a:xfrm>
          <a:prstGeom prst="roundRect">
            <a:avLst/>
          </a:prstGeom>
          <a:solidFill>
            <a:srgbClr val="FFFFCC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Recurrence: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= 0</a:t>
            </a:r>
            <a:r>
              <a:rPr lang="en-US" sz="2400" dirty="0" smtClean="0">
                <a:latin typeface="+mn-lt"/>
              </a:rPr>
              <a:t>,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= 1</a:t>
            </a:r>
            <a:r>
              <a:rPr lang="en-US" sz="2400" dirty="0" smtClean="0">
                <a:latin typeface="+mn-lt"/>
              </a:rPr>
              <a:t>,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= F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</a:rPr>
              <a:t>n–1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+ F</a:t>
            </a:r>
            <a:r>
              <a:rPr lang="en-US" sz="2400" baseline="-25000" dirty="0" smtClean="0">
                <a:solidFill>
                  <a:srgbClr val="000000"/>
                </a:solidFill>
                <a:latin typeface="+mn-lt"/>
              </a:rPr>
              <a:t>n–2</a:t>
            </a:r>
            <a:r>
              <a:rPr lang="en-US" sz="2400" dirty="0" smtClean="0">
                <a:latin typeface="+mn-lt"/>
              </a:rPr>
              <a:t> for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n &gt; 1</a:t>
            </a:r>
            <a:r>
              <a:rPr lang="en-US" sz="2400" dirty="0" smtClean="0">
                <a:latin typeface="+mn-lt"/>
              </a:rPr>
              <a:t>.</a:t>
            </a:r>
          </a:p>
        </p:txBody>
      </p:sp>
      <p:pic>
        <p:nvPicPr>
          <p:cNvPr id="8" name="Picture 7" descr="Fibonacci.jpg"/>
          <p:cNvPicPr>
            <a:picLocks noChangeAspect="1"/>
          </p:cNvPicPr>
          <p:nvPr/>
        </p:nvPicPr>
        <p:blipFill>
          <a:blip r:embed="rId3" cstate="print"/>
          <a:srcRect r="8696" b="24940"/>
          <a:stretch>
            <a:fillRect/>
          </a:stretch>
        </p:blipFill>
        <p:spPr>
          <a:xfrm>
            <a:off x="6019800" y="19050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Program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066800"/>
            <a:ext cx="6629400" cy="5257800"/>
            <a:chOff x="304800" y="762000"/>
            <a:chExt cx="6629400" cy="5257800"/>
          </a:xfrm>
        </p:grpSpPr>
        <p:sp>
          <p:nvSpPr>
            <p:cNvPr id="5" name="AutoShape 4" descr="Parchment"/>
            <p:cNvSpPr>
              <a:spLocks noChangeArrowheads="1"/>
            </p:cNvSpPr>
            <p:nvPr/>
          </p:nvSpPr>
          <p:spPr bwMode="auto">
            <a:xfrm>
              <a:off x="304800" y="762000"/>
              <a:ext cx="6629400" cy="5257800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bIns="0"/>
            <a:lstStyle/>
            <a:p>
              <a:pPr marL="336550" indent="-336550"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  <a:defRPr/>
              </a:pPr>
              <a:endParaRPr lang="en-US" sz="24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</a:endParaRPr>
            </a:p>
          </p:txBody>
        </p:sp>
        <p:sp>
          <p:nvSpPr>
            <p:cNvPr id="6" name="Rectangle 5" descr="Parchment"/>
            <p:cNvSpPr>
              <a:spLocks noChangeArrowheads="1"/>
            </p:cNvSpPr>
            <p:nvPr/>
          </p:nvSpPr>
          <p:spPr bwMode="auto">
            <a:xfrm>
              <a:off x="380247" y="909812"/>
              <a:ext cx="6457152" cy="49037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#include &lt;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stdio.h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&gt;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#include &lt;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stdlib.h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&gt;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 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fib(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n)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{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if (n &lt; 2) return n;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else {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x = fib(n-1);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y = fib(n-2);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return x + y;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}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}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 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main(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argc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, char *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argv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[])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{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n = 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atoi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argv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[1]);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result = fib(n);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600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printf</a:t>
              </a: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("Fibonacci of %d is %d.\n", n, result);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return 0;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sz="1600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}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9000" y="1447800"/>
            <a:ext cx="5486400" cy="2145268"/>
          </a:xfrm>
          <a:prstGeom prst="roundRect">
            <a:avLst/>
          </a:prstGeom>
          <a:solidFill>
            <a:srgbClr val="CC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n-lt"/>
              </a:rPr>
              <a:t>Disclaimer</a:t>
            </a:r>
          </a:p>
          <a:p>
            <a:r>
              <a:rPr lang="en-US" sz="2400" dirty="0" smtClean="0">
                <a:latin typeface="+mn-lt"/>
              </a:rPr>
              <a:t>This recursive program is a poor way to compute the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2400" dirty="0" smtClean="0">
                <a:latin typeface="+mn-lt"/>
              </a:rPr>
              <a:t>th Fibonacci number, but it provides a good didactic example.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Execution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990600" y="914400"/>
            <a:ext cx="7162800" cy="2900065"/>
            <a:chOff x="685800" y="1371600"/>
            <a:chExt cx="7162800" cy="2900065"/>
          </a:xfrm>
        </p:grpSpPr>
        <p:cxnSp>
          <p:nvCxnSpPr>
            <p:cNvPr id="32" name="Straight Connector 31"/>
            <p:cNvCxnSpPr>
              <a:stCxn id="5" idx="0"/>
              <a:endCxn id="6" idx="0"/>
            </p:cNvCxnSpPr>
            <p:nvPr/>
          </p:nvCxnSpPr>
          <p:spPr>
            <a:xfrm rot="16200000" flipH="1" flipV="1">
              <a:off x="1291528" y="3041650"/>
              <a:ext cx="812800" cy="7239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" idx="0"/>
              <a:endCxn id="7" idx="0"/>
            </p:cNvCxnSpPr>
            <p:nvPr/>
          </p:nvCxnSpPr>
          <p:spPr>
            <a:xfrm rot="16200000" flipH="1">
              <a:off x="2015428" y="3041650"/>
              <a:ext cx="812800" cy="7239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0"/>
              <a:endCxn id="11" idx="0"/>
            </p:cNvCxnSpPr>
            <p:nvPr/>
          </p:nvCxnSpPr>
          <p:spPr>
            <a:xfrm rot="16200000" flipH="1">
              <a:off x="6430072" y="2228850"/>
              <a:ext cx="812800" cy="7239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0"/>
              <a:endCxn id="10" idx="0"/>
            </p:cNvCxnSpPr>
            <p:nvPr/>
          </p:nvCxnSpPr>
          <p:spPr>
            <a:xfrm rot="16200000" flipH="1" flipV="1">
              <a:off x="5706172" y="2228850"/>
              <a:ext cx="812800" cy="7239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0"/>
              <a:endCxn id="8" idx="0"/>
            </p:cNvCxnSpPr>
            <p:nvPr/>
          </p:nvCxnSpPr>
          <p:spPr>
            <a:xfrm rot="16200000" flipH="1">
              <a:off x="3053653" y="2124075"/>
              <a:ext cx="812800" cy="9334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0"/>
              <a:endCxn id="5" idx="0"/>
            </p:cNvCxnSpPr>
            <p:nvPr/>
          </p:nvCxnSpPr>
          <p:spPr>
            <a:xfrm rot="16200000" flipH="1" flipV="1">
              <a:off x="2120203" y="2124075"/>
              <a:ext cx="812800" cy="9334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" idx="0"/>
              <a:endCxn id="9" idx="0"/>
            </p:cNvCxnSpPr>
            <p:nvPr/>
          </p:nvCxnSpPr>
          <p:spPr>
            <a:xfrm rot="16200000" flipH="1">
              <a:off x="5197823" y="907702"/>
              <a:ext cx="812800" cy="17405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0"/>
              <a:endCxn id="4" idx="0"/>
            </p:cNvCxnSpPr>
            <p:nvPr/>
          </p:nvCxnSpPr>
          <p:spPr>
            <a:xfrm rot="16200000" flipH="1" flipV="1">
              <a:off x="3457227" y="907701"/>
              <a:ext cx="812800" cy="17405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083747" y="13716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fib(4)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43150" y="21844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fib(3)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9700" y="29972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fib(2)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38100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fib(1)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38100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fib(0)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29972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fib(1)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4344" y="21844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fib(2)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0444" y="29972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fib(1)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48244" y="2997200"/>
              <a:ext cx="13003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Lucida Sans Typewriter" pitchFamily="49" charset="0"/>
                </a:rPr>
                <a:t>fib(0)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1000" y="438560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Key idea for parallelization</a:t>
            </a:r>
          </a:p>
          <a:p>
            <a:r>
              <a:rPr lang="en-US" sz="2400" dirty="0" smtClean="0">
                <a:latin typeface="+mn-lt"/>
              </a:rPr>
              <a:t>The calculations of </a:t>
            </a:r>
            <a:r>
              <a:rPr lang="en-US" sz="2400" dirty="0" smtClean="0">
                <a:solidFill>
                  <a:srgbClr val="000000"/>
                </a:solidFill>
                <a:latin typeface="Lucida Sans Typewriter" pitchFamily="49" charset="0"/>
              </a:rPr>
              <a:t>fib(n-1)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Lucida Sans Typewriter" pitchFamily="49" charset="0"/>
              </a:rPr>
              <a:t>fib(n-2)</a:t>
            </a:r>
            <a:r>
              <a:rPr lang="en-US" sz="2400" dirty="0" smtClean="0">
                <a:latin typeface="+mn-lt"/>
              </a:rPr>
              <a:t> can be executed simultaneously without mutual interference.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5410200" y="3505200"/>
            <a:ext cx="3352800" cy="2819400"/>
            <a:chOff x="698" y="1792"/>
            <a:chExt cx="4657" cy="2292"/>
          </a:xfrm>
        </p:grpSpPr>
        <p:sp>
          <p:nvSpPr>
            <p:cNvPr id="39" name="AutoShape 4" descr="Parchment"/>
            <p:cNvSpPr>
              <a:spLocks noChangeArrowheads="1"/>
            </p:cNvSpPr>
            <p:nvPr/>
          </p:nvSpPr>
          <p:spPr bwMode="auto">
            <a:xfrm>
              <a:off x="698" y="1792"/>
              <a:ext cx="4657" cy="229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bIns="0"/>
            <a:lstStyle/>
            <a:p>
              <a:pPr marL="336550" indent="-336550"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336550" algn="l"/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  <a:defRPr/>
              </a:pPr>
              <a:endParaRPr lang="en-US" sz="2400">
                <a:solidFill>
                  <a:srgbClr val="000000"/>
                </a:solidFill>
                <a:latin typeface="Lucida Sans Typewriter" pitchFamily="49" charset="0"/>
                <a:ea typeface="Arial Unicode MS" pitchFamily="34" charset="-128"/>
              </a:endParaRPr>
            </a:p>
          </p:txBody>
        </p:sp>
        <p:sp>
          <p:nvSpPr>
            <p:cNvPr id="40" name="Rectangle 39" descr="Parchment"/>
            <p:cNvSpPr>
              <a:spLocks noChangeArrowheads="1"/>
            </p:cNvSpPr>
            <p:nvPr/>
          </p:nvSpPr>
          <p:spPr bwMode="auto">
            <a:xfrm>
              <a:off x="787" y="1871"/>
              <a:ext cx="4536" cy="2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bIns="0"/>
            <a:lstStyle/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fib(</a:t>
              </a:r>
              <a:r>
                <a:rPr lang="en-US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n)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{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if (n &lt; 2) return n;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else {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US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x = fib(n-1);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en-US" dirty="0" err="1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int</a:t>
              </a: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y = fib(n-2);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  return x + y;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  }</a:t>
              </a:r>
            </a:p>
            <a:p>
              <a:pPr defTabSz="457200" eaLnBrk="0" hangingPunct="0">
                <a:buClr>
                  <a:srgbClr val="000000"/>
                </a:buClr>
                <a:buSzPct val="100000"/>
                <a:buFont typeface="Lucida Sans Unicode" pitchFamily="34" charset="0"/>
                <a:buNone/>
                <a:tabLst>
                  <a:tab pos="454025" algn="l"/>
                  <a:tab pos="911225" algn="l"/>
                  <a:tab pos="1368425" algn="l"/>
                  <a:tab pos="1825625" algn="l"/>
                  <a:tab pos="2282825" algn="l"/>
                  <a:tab pos="2740025" algn="l"/>
                  <a:tab pos="3197225" algn="l"/>
                  <a:tab pos="3654425" algn="l"/>
                  <a:tab pos="4111625" algn="l"/>
                  <a:tab pos="4568825" algn="l"/>
                  <a:tab pos="5026025" algn="l"/>
                  <a:tab pos="5483225" algn="l"/>
                  <a:tab pos="5940425" algn="l"/>
                  <a:tab pos="6397625" algn="l"/>
                  <a:tab pos="6854825" algn="l"/>
                  <a:tab pos="7312025" algn="l"/>
                  <a:tab pos="7769225" algn="l"/>
                  <a:tab pos="8226425" algn="l"/>
                  <a:tab pos="8683625" algn="l"/>
                  <a:tab pos="9140825" algn="l"/>
                </a:tabLst>
              </a:pPr>
              <a:r>
                <a:rPr lang="en-US" dirty="0" smtClean="0">
                  <a:solidFill>
                    <a:schemeClr val="accent4"/>
                  </a:solidFill>
                  <a:latin typeface="Lucida Sans Typewriter" pitchFamily="49" charset="0"/>
                  <a:ea typeface="Arial Unicode MS" pitchFamily="34" charset="-128"/>
                  <a:cs typeface="Arial Unicode MS" pitchFamily="34" charset="-128"/>
                </a:rPr>
                <a:t>}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2">
      <a:dk1>
        <a:srgbClr val="827F77"/>
      </a:dk1>
      <a:lt1>
        <a:srgbClr val="FFFFFF"/>
      </a:lt1>
      <a:dk2>
        <a:srgbClr val="990033"/>
      </a:dk2>
      <a:lt2>
        <a:srgbClr val="808080"/>
      </a:lt2>
      <a:accent1>
        <a:srgbClr val="E2A6C4"/>
      </a:accent1>
      <a:accent2>
        <a:srgbClr val="0093D0"/>
      </a:accent2>
      <a:accent3>
        <a:srgbClr val="FFFFFF"/>
      </a:accent3>
      <a:accent4>
        <a:srgbClr val="6E6C65"/>
      </a:accent4>
      <a:accent5>
        <a:srgbClr val="EED0DE"/>
      </a:accent5>
      <a:accent6>
        <a:srgbClr val="0085BC"/>
      </a:accent6>
      <a:hlink>
        <a:srgbClr val="CCCCFF"/>
      </a:hlink>
      <a:folHlink>
        <a:srgbClr val="B2B2B2"/>
      </a:folHlink>
    </a:clrScheme>
    <a:fontScheme name="1_Default Design">
      <a:majorFont>
        <a:latin typeface="HandelGotDBol"/>
        <a:ea typeface="Lucida Sans Unicode"/>
        <a:cs typeface="Lucida Sans Unicode"/>
      </a:majorFont>
      <a:minorFont>
        <a:latin typeface="Lucida Sans Unicode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93D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85B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0093D0"/>
        </a:accent2>
        <a:accent3>
          <a:srgbClr val="FFFFFF"/>
        </a:accent3>
        <a:accent4>
          <a:srgbClr val="7F7F7F"/>
        </a:accent4>
        <a:accent5>
          <a:srgbClr val="E2FFFF"/>
        </a:accent5>
        <a:accent6>
          <a:srgbClr val="0085B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827F77"/>
        </a:dk1>
        <a:lt1>
          <a:srgbClr val="FFFFFF"/>
        </a:lt1>
        <a:dk2>
          <a:srgbClr val="000000"/>
        </a:dk2>
        <a:lt2>
          <a:srgbClr val="808080"/>
        </a:lt2>
        <a:accent1>
          <a:srgbClr val="CCFFFF"/>
        </a:accent1>
        <a:accent2>
          <a:srgbClr val="0093D0"/>
        </a:accent2>
        <a:accent3>
          <a:srgbClr val="FFFFFF"/>
        </a:accent3>
        <a:accent4>
          <a:srgbClr val="6E6C65"/>
        </a:accent4>
        <a:accent5>
          <a:srgbClr val="E2FFFF"/>
        </a:accent5>
        <a:accent6>
          <a:srgbClr val="0085B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827F77"/>
        </a:dk1>
        <a:lt1>
          <a:srgbClr val="FFFFFF"/>
        </a:lt1>
        <a:dk2>
          <a:srgbClr val="000000"/>
        </a:dk2>
        <a:lt2>
          <a:srgbClr val="808080"/>
        </a:lt2>
        <a:accent1>
          <a:srgbClr val="E2A6C4"/>
        </a:accent1>
        <a:accent2>
          <a:srgbClr val="0093D0"/>
        </a:accent2>
        <a:accent3>
          <a:srgbClr val="FFFFFF"/>
        </a:accent3>
        <a:accent4>
          <a:srgbClr val="6E6C65"/>
        </a:accent4>
        <a:accent5>
          <a:srgbClr val="EED0DE"/>
        </a:accent5>
        <a:accent6>
          <a:srgbClr val="0085B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827F77"/>
        </a:dk1>
        <a:lt1>
          <a:srgbClr val="FFFFFF"/>
        </a:lt1>
        <a:dk2>
          <a:srgbClr val="990033"/>
        </a:dk2>
        <a:lt2>
          <a:srgbClr val="808080"/>
        </a:lt2>
        <a:accent1>
          <a:srgbClr val="E2A6C4"/>
        </a:accent1>
        <a:accent2>
          <a:srgbClr val="0093D0"/>
        </a:accent2>
        <a:accent3>
          <a:srgbClr val="FFFFFF"/>
        </a:accent3>
        <a:accent4>
          <a:srgbClr val="6E6C65"/>
        </a:accent4>
        <a:accent5>
          <a:srgbClr val="EED0DE"/>
        </a:accent5>
        <a:accent6>
          <a:srgbClr val="0085BC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29635</TotalTime>
  <Words>3429</Words>
  <Application>Microsoft Office PowerPoint</Application>
  <PresentationFormat>On-screen Show (4:3)</PresentationFormat>
  <Paragraphs>730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HandelGotDBol</vt:lpstr>
      <vt:lpstr>Lucida Sans Unicode</vt:lpstr>
      <vt:lpstr>Symbol</vt:lpstr>
      <vt:lpstr>Lucida Sans Typewriter</vt:lpstr>
      <vt:lpstr>Arial Unicode MS</vt:lpstr>
      <vt:lpstr>Times New Roman</vt:lpstr>
      <vt:lpstr>Wingdings</vt:lpstr>
      <vt:lpstr>Calibri</vt:lpstr>
      <vt:lpstr>1_Default Design</vt:lpstr>
      <vt:lpstr>Slide 1</vt:lpstr>
      <vt:lpstr>MAJOR SECTIONS</vt:lpstr>
      <vt:lpstr>The Cilk++ Tool Set</vt:lpstr>
      <vt:lpstr>MAJOR SECTIONS</vt:lpstr>
      <vt:lpstr>C++ Syntax and Concepts</vt:lpstr>
      <vt:lpstr>Concurrency Platforms</vt:lpstr>
      <vt:lpstr>Fibonacci Numbers</vt:lpstr>
      <vt:lpstr>Fibonacci Program</vt:lpstr>
      <vt:lpstr>Fibonacci Execution</vt:lpstr>
      <vt:lpstr>Cilk++</vt:lpstr>
      <vt:lpstr>Serial Fibonacci Function in C++</vt:lpstr>
      <vt:lpstr>Nested Parallelism in Cilk++</vt:lpstr>
      <vt:lpstr>Loop Parallelism in Cilk++</vt:lpstr>
      <vt:lpstr>Serial Semantics</vt:lpstr>
      <vt:lpstr>Scheduling</vt:lpstr>
      <vt:lpstr>Cilk++ Platform</vt:lpstr>
      <vt:lpstr>Cilk++ Summary</vt:lpstr>
      <vt:lpstr>MAJOR SECTIONS</vt:lpstr>
      <vt:lpstr>Races and Race Detection</vt:lpstr>
      <vt:lpstr>Race Bugs</vt:lpstr>
      <vt:lpstr>A Closer Look</vt:lpstr>
      <vt:lpstr>Types of Races</vt:lpstr>
      <vt:lpstr>Non-local Variables</vt:lpstr>
      <vt:lpstr>Reducer Hyperobjects</vt:lpstr>
      <vt:lpstr>Using Reducer Hyperobjects</vt:lpstr>
      <vt:lpstr>Avoiding Races</vt:lpstr>
      <vt:lpstr>Cilkscreen Race Detector</vt:lpstr>
      <vt:lpstr>Cilk++ and Cilkscreen </vt:lpstr>
      <vt:lpstr>Cilkscreen Screen Shot</vt:lpstr>
      <vt:lpstr>Data Race Take-aways</vt:lpstr>
      <vt:lpstr>MAJOR SECTIONS</vt:lpstr>
      <vt:lpstr>Scalability Analysis</vt:lpstr>
      <vt:lpstr>Amdahl’s Law</vt:lpstr>
      <vt:lpstr>Measurements Matter</vt:lpstr>
      <vt:lpstr>Execution Model</vt:lpstr>
      <vt:lpstr>Computation Dag</vt:lpstr>
      <vt:lpstr>Performance Measures</vt:lpstr>
      <vt:lpstr>Performance Measures</vt:lpstr>
      <vt:lpstr>Performance Measures</vt:lpstr>
      <vt:lpstr>Performance Measures</vt:lpstr>
      <vt:lpstr>Series Composition</vt:lpstr>
      <vt:lpstr>Parallel Composition</vt:lpstr>
      <vt:lpstr>Speedup</vt:lpstr>
      <vt:lpstr>Parallelism</vt:lpstr>
      <vt:lpstr>Provably Good Scheduling</vt:lpstr>
      <vt:lpstr>Example: fib(4)</vt:lpstr>
      <vt:lpstr>Cilk Chess Programs</vt:lpstr>
      <vt:lpstr>Developing Socrates </vt:lpstr>
      <vt:lpstr>Socrates Paradox</vt:lpstr>
      <vt:lpstr>Moral of the Story</vt:lpstr>
      <vt:lpstr>Cilkview Scalability Analyzer</vt:lpstr>
      <vt:lpstr>Cilk++ and Cilkview </vt:lpstr>
      <vt:lpstr>Quicksort Analysis</vt:lpstr>
      <vt:lpstr>Cilkview Output</vt:lpstr>
      <vt:lpstr>Work/Span Take-aways</vt:lpstr>
      <vt:lpstr>Slide 56</vt:lpstr>
      <vt:lpstr>Lab 1: Getting started with Cilk++</vt:lpstr>
      <vt:lpstr>Hints and Caveats</vt:lpstr>
      <vt:lpstr>The CPU Clock</vt:lpstr>
      <vt:lpstr>Lab 2: Matrix Multiplication</vt:lpstr>
    </vt:vector>
  </TitlesOfParts>
  <Company>Cilk Arts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Cilk++ Programming</dc:title>
  <dc:subject>Tutorial at PADTAD, 2009-07-20</dc:subject>
  <dc:creator>Pablo G. Halpern</dc:creator>
  <cp:keywords>Cilk++</cp:keywords>
  <dc:description>including analysis and debugging</dc:description>
  <cp:lastModifiedBy>Pablo Halpern</cp:lastModifiedBy>
  <cp:revision>558</cp:revision>
  <dcterms:created xsi:type="dcterms:W3CDTF">2008-01-10T22:45:03Z</dcterms:created>
  <dcterms:modified xsi:type="dcterms:W3CDTF">2009-07-20T21:56:57Z</dcterms:modified>
</cp:coreProperties>
</file>